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Roboto Medium"/>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RobotoMedium-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edium-italic.fntdata"/><Relationship Id="rId25" Type="http://schemas.openxmlformats.org/officeDocument/2006/relationships/font" Target="fonts/RobotoMedium-bold.fntdata"/><Relationship Id="rId27" Type="http://schemas.openxmlformats.org/officeDocument/2006/relationships/font" Target="fonts/Roboto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247b373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247b373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247b373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247b373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19fd11e2f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19fd11e2f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28cbe20e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28cbe20e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18f4b2cb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18f4b2cb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1679bb92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1679bb92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118f4b2c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118f4b2c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118f4b2cb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118f4b2cb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18f4b2cb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18f4b2cb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18f4b2cb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18f4b2cb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18f4b2cb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18f4b2cb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18f4b2cb6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18f4b2cb6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18f4b2cb6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18f4b2cb6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4.png"/><Relationship Id="rId5"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2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hyperlink" Target="https://www.kaggle.com/itachi9604/disease-symptom-description-dataset?select=dataset.csv"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5.png"/><Relationship Id="rId5"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4294967295" type="ctrTitle"/>
          </p:nvPr>
        </p:nvSpPr>
        <p:spPr>
          <a:xfrm>
            <a:off x="311708" y="744575"/>
            <a:ext cx="8520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Roboto"/>
                <a:ea typeface="Roboto"/>
                <a:cs typeface="Roboto"/>
                <a:sym typeface="Roboto"/>
              </a:rPr>
              <a:t>Healthcare Analytics</a:t>
            </a:r>
            <a:endParaRPr>
              <a:latin typeface="Roboto"/>
              <a:ea typeface="Roboto"/>
              <a:cs typeface="Roboto"/>
              <a:sym typeface="Roboto"/>
            </a:endParaRPr>
          </a:p>
        </p:txBody>
      </p:sp>
      <p:pic>
        <p:nvPicPr>
          <p:cNvPr id="55" name="Google Shape;55;p13"/>
          <p:cNvPicPr preferRelativeResize="0"/>
          <p:nvPr/>
        </p:nvPicPr>
        <p:blipFill>
          <a:blip r:embed="rId3">
            <a:alphaModFix/>
          </a:blip>
          <a:stretch>
            <a:fillRect/>
          </a:stretch>
        </p:blipFill>
        <p:spPr>
          <a:xfrm>
            <a:off x="0" y="0"/>
            <a:ext cx="9144003" cy="5143499"/>
          </a:xfrm>
          <a:prstGeom prst="rect">
            <a:avLst/>
          </a:prstGeom>
          <a:noFill/>
          <a:ln>
            <a:noFill/>
          </a:ln>
        </p:spPr>
      </p:pic>
      <p:sp>
        <p:nvSpPr>
          <p:cNvPr id="56" name="Google Shape;56;p13"/>
          <p:cNvSpPr txBox="1"/>
          <p:nvPr/>
        </p:nvSpPr>
        <p:spPr>
          <a:xfrm>
            <a:off x="1495950" y="595400"/>
            <a:ext cx="5848500" cy="380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rgbClr val="FFFFFF"/>
                </a:solidFill>
                <a:latin typeface="Roboto"/>
                <a:ea typeface="Roboto"/>
                <a:cs typeface="Roboto"/>
                <a:sym typeface="Roboto"/>
              </a:rPr>
              <a:t>      Healthcare Analytics</a:t>
            </a:r>
            <a:endParaRPr b="1" sz="3700">
              <a:solidFill>
                <a:srgbClr val="FFFFFF"/>
              </a:solidFill>
              <a:latin typeface="Roboto"/>
              <a:ea typeface="Roboto"/>
              <a:cs typeface="Roboto"/>
              <a:sym typeface="Roboto"/>
            </a:endParaRPr>
          </a:p>
          <a:p>
            <a:pPr indent="0" lvl="0" marL="0" rtl="0" algn="ctr">
              <a:spcBef>
                <a:spcPts val="0"/>
              </a:spcBef>
              <a:spcAft>
                <a:spcPts val="0"/>
              </a:spcAft>
              <a:buNone/>
            </a:pPr>
            <a:r>
              <a:rPr b="1" lang="en" sz="2200">
                <a:solidFill>
                  <a:srgbClr val="FFFFFF"/>
                </a:solidFill>
                <a:latin typeface="Roboto"/>
                <a:ea typeface="Roboto"/>
                <a:cs typeface="Roboto"/>
                <a:sym typeface="Roboto"/>
              </a:rPr>
              <a:t>Pre Screening Tool</a:t>
            </a:r>
            <a:endParaRPr b="1" sz="2200">
              <a:solidFill>
                <a:srgbClr val="FFFFFF"/>
              </a:solidFill>
              <a:latin typeface="Roboto"/>
              <a:ea typeface="Roboto"/>
              <a:cs typeface="Roboto"/>
              <a:sym typeface="Roboto"/>
            </a:endParaRPr>
          </a:p>
          <a:p>
            <a:pPr indent="0" lvl="0" marL="0" rtl="0" algn="l">
              <a:spcBef>
                <a:spcPts val="0"/>
              </a:spcBef>
              <a:spcAft>
                <a:spcPts val="0"/>
              </a:spcAft>
              <a:buNone/>
            </a:pPr>
            <a:r>
              <a:t/>
            </a:r>
            <a:endParaRPr b="1" sz="3700">
              <a:solidFill>
                <a:srgbClr val="FFFFFF"/>
              </a:solidFill>
              <a:latin typeface="Roboto"/>
              <a:ea typeface="Roboto"/>
              <a:cs typeface="Roboto"/>
              <a:sym typeface="Roboto"/>
            </a:endParaRPr>
          </a:p>
          <a:p>
            <a:pPr indent="0" lvl="0" marL="0" rtl="0" algn="l">
              <a:spcBef>
                <a:spcPts val="0"/>
              </a:spcBef>
              <a:spcAft>
                <a:spcPts val="0"/>
              </a:spcAft>
              <a:buNone/>
            </a:pPr>
            <a:r>
              <a:t/>
            </a:r>
            <a:endParaRPr b="1" sz="3700">
              <a:solidFill>
                <a:srgbClr val="FFFFFF"/>
              </a:solidFill>
              <a:latin typeface="Roboto"/>
              <a:ea typeface="Roboto"/>
              <a:cs typeface="Roboto"/>
              <a:sym typeface="Roboto"/>
            </a:endParaRPr>
          </a:p>
          <a:p>
            <a:pPr indent="0" lvl="0" marL="0" rtl="0" algn="l">
              <a:spcBef>
                <a:spcPts val="0"/>
              </a:spcBef>
              <a:spcAft>
                <a:spcPts val="0"/>
              </a:spcAft>
              <a:buNone/>
            </a:pPr>
            <a:r>
              <a:t/>
            </a:r>
            <a:endParaRPr b="1" sz="3700">
              <a:solidFill>
                <a:srgbClr val="FFFFFF"/>
              </a:solidFill>
              <a:latin typeface="Roboto"/>
              <a:ea typeface="Roboto"/>
              <a:cs typeface="Roboto"/>
              <a:sym typeface="Roboto"/>
            </a:endParaRPr>
          </a:p>
          <a:p>
            <a:pPr indent="0" lvl="0" marL="0" rtl="0" algn="ctr">
              <a:spcBef>
                <a:spcPts val="0"/>
              </a:spcBef>
              <a:spcAft>
                <a:spcPts val="0"/>
              </a:spcAft>
              <a:buNone/>
            </a:pPr>
            <a:r>
              <a:rPr lang="en" sz="1300">
                <a:solidFill>
                  <a:srgbClr val="FFFFFF"/>
                </a:solidFill>
                <a:highlight>
                  <a:srgbClr val="000000"/>
                </a:highlight>
                <a:latin typeface="Roboto Medium"/>
                <a:ea typeface="Roboto Medium"/>
                <a:cs typeface="Roboto Medium"/>
                <a:sym typeface="Roboto Medium"/>
              </a:rPr>
              <a:t>Paul Bih </a:t>
            </a:r>
            <a:endParaRPr sz="1300">
              <a:solidFill>
                <a:srgbClr val="FFFFFF"/>
              </a:solidFill>
              <a:highlight>
                <a:srgbClr val="000000"/>
              </a:highlight>
              <a:latin typeface="Roboto Medium"/>
              <a:ea typeface="Roboto Medium"/>
              <a:cs typeface="Roboto Medium"/>
              <a:sym typeface="Roboto Medium"/>
            </a:endParaRPr>
          </a:p>
          <a:p>
            <a:pPr indent="0" lvl="0" marL="0" rtl="0" algn="ctr">
              <a:spcBef>
                <a:spcPts val="0"/>
              </a:spcBef>
              <a:spcAft>
                <a:spcPts val="0"/>
              </a:spcAft>
              <a:buNone/>
            </a:pPr>
            <a:r>
              <a:rPr lang="en" sz="1300">
                <a:solidFill>
                  <a:srgbClr val="FFFFFF"/>
                </a:solidFill>
                <a:highlight>
                  <a:srgbClr val="000000"/>
                </a:highlight>
                <a:latin typeface="Roboto Medium"/>
                <a:ea typeface="Roboto Medium"/>
                <a:cs typeface="Roboto Medium"/>
                <a:sym typeface="Roboto Medium"/>
              </a:rPr>
              <a:t>Amber Dodson</a:t>
            </a:r>
            <a:endParaRPr sz="1300">
              <a:solidFill>
                <a:srgbClr val="FFFFFF"/>
              </a:solidFill>
              <a:highlight>
                <a:srgbClr val="000000"/>
              </a:highlight>
              <a:latin typeface="Roboto Medium"/>
              <a:ea typeface="Roboto Medium"/>
              <a:cs typeface="Roboto Medium"/>
              <a:sym typeface="Roboto Medium"/>
            </a:endParaRPr>
          </a:p>
          <a:p>
            <a:pPr indent="0" lvl="0" marL="0" rtl="0" algn="ctr">
              <a:spcBef>
                <a:spcPts val="0"/>
              </a:spcBef>
              <a:spcAft>
                <a:spcPts val="0"/>
              </a:spcAft>
              <a:buNone/>
            </a:pPr>
            <a:r>
              <a:rPr lang="en" sz="1300">
                <a:solidFill>
                  <a:srgbClr val="FFFFFF"/>
                </a:solidFill>
                <a:highlight>
                  <a:srgbClr val="000000"/>
                </a:highlight>
                <a:latin typeface="Roboto Medium"/>
                <a:ea typeface="Roboto Medium"/>
                <a:cs typeface="Roboto Medium"/>
                <a:sym typeface="Roboto Medium"/>
              </a:rPr>
              <a:t>William Lubenow</a:t>
            </a:r>
            <a:endParaRPr sz="1300">
              <a:solidFill>
                <a:srgbClr val="FFFFFF"/>
              </a:solidFill>
              <a:highlight>
                <a:srgbClr val="000000"/>
              </a:highlight>
              <a:latin typeface="Roboto Medium"/>
              <a:ea typeface="Roboto Medium"/>
              <a:cs typeface="Roboto Medium"/>
              <a:sym typeface="Roboto Medium"/>
            </a:endParaRPr>
          </a:p>
          <a:p>
            <a:pPr indent="0" lvl="0" marL="0" rtl="0" algn="ctr">
              <a:spcBef>
                <a:spcPts val="0"/>
              </a:spcBef>
              <a:spcAft>
                <a:spcPts val="0"/>
              </a:spcAft>
              <a:buNone/>
            </a:pPr>
            <a:r>
              <a:rPr lang="en" sz="1300">
                <a:solidFill>
                  <a:srgbClr val="FFFFFF"/>
                </a:solidFill>
                <a:highlight>
                  <a:srgbClr val="000000"/>
                </a:highlight>
                <a:latin typeface="Roboto Medium"/>
                <a:ea typeface="Roboto Medium"/>
                <a:cs typeface="Roboto Medium"/>
                <a:sym typeface="Roboto Medium"/>
              </a:rPr>
              <a:t> Jess Ramirez</a:t>
            </a:r>
            <a:endParaRPr sz="1300">
              <a:solidFill>
                <a:srgbClr val="FFFFFF"/>
              </a:solidFill>
              <a:highlight>
                <a:srgbClr val="000000"/>
              </a:highlight>
              <a:latin typeface="Roboto Medium"/>
              <a:ea typeface="Roboto Medium"/>
              <a:cs typeface="Roboto Medium"/>
              <a:sym typeface="Roboto Medium"/>
            </a:endParaRPr>
          </a:p>
          <a:p>
            <a:pPr indent="0" lvl="0" marL="0" rtl="0" algn="ctr">
              <a:spcBef>
                <a:spcPts val="0"/>
              </a:spcBef>
              <a:spcAft>
                <a:spcPts val="0"/>
              </a:spcAft>
              <a:buNone/>
            </a:pPr>
            <a:r>
              <a:rPr lang="en" sz="1300">
                <a:solidFill>
                  <a:srgbClr val="FFFFFF"/>
                </a:solidFill>
                <a:highlight>
                  <a:srgbClr val="000000"/>
                </a:highlight>
                <a:latin typeface="Roboto Medium"/>
                <a:ea typeface="Roboto Medium"/>
                <a:cs typeface="Roboto Medium"/>
                <a:sym typeface="Roboto Medium"/>
              </a:rPr>
              <a:t> Graciela Zamudio</a:t>
            </a:r>
            <a:endParaRPr sz="1300">
              <a:solidFill>
                <a:srgbClr val="FFFFFF"/>
              </a:solidFill>
              <a:highlight>
                <a:srgbClr val="000000"/>
              </a:highlight>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185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Neural Network Layers</a:t>
            </a:r>
            <a:endParaRPr b="1">
              <a:latin typeface="Roboto"/>
              <a:ea typeface="Roboto"/>
              <a:cs typeface="Roboto"/>
              <a:sym typeface="Roboto"/>
            </a:endParaRPr>
          </a:p>
        </p:txBody>
      </p:sp>
      <p:pic>
        <p:nvPicPr>
          <p:cNvPr id="125" name="Google Shape;125;p22"/>
          <p:cNvPicPr preferRelativeResize="0"/>
          <p:nvPr/>
        </p:nvPicPr>
        <p:blipFill>
          <a:blip r:embed="rId4">
            <a:alphaModFix/>
          </a:blip>
          <a:stretch>
            <a:fillRect/>
          </a:stretch>
        </p:blipFill>
        <p:spPr>
          <a:xfrm>
            <a:off x="4177025" y="1017725"/>
            <a:ext cx="4655276" cy="4068426"/>
          </a:xfrm>
          <a:prstGeom prst="rect">
            <a:avLst/>
          </a:prstGeom>
          <a:noFill/>
          <a:ln>
            <a:noFill/>
          </a:ln>
        </p:spPr>
      </p:pic>
      <p:sp>
        <p:nvSpPr>
          <p:cNvPr id="126" name="Google Shape;126;p22"/>
          <p:cNvSpPr txBox="1"/>
          <p:nvPr>
            <p:ph idx="1" type="body"/>
          </p:nvPr>
        </p:nvSpPr>
        <p:spPr>
          <a:xfrm>
            <a:off x="311700" y="1017725"/>
            <a:ext cx="3786600" cy="4068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EFEFEF"/>
              </a:buClr>
              <a:buSzPts val="1200"/>
              <a:buFont typeface="Roboto"/>
              <a:buChar char="●"/>
            </a:pPr>
            <a:r>
              <a:rPr lang="en" sz="1200">
                <a:solidFill>
                  <a:srgbClr val="EFEFEF"/>
                </a:solidFill>
                <a:latin typeface="Roboto"/>
                <a:ea typeface="Roboto"/>
                <a:cs typeface="Roboto"/>
                <a:sym typeface="Roboto"/>
              </a:rPr>
              <a:t>First &amp; second attempts had 3 layers.</a:t>
            </a:r>
            <a:endParaRPr sz="1200">
              <a:solidFill>
                <a:srgbClr val="EFEFEF"/>
              </a:solidFill>
              <a:latin typeface="Roboto"/>
              <a:ea typeface="Roboto"/>
              <a:cs typeface="Roboto"/>
              <a:sym typeface="Roboto"/>
            </a:endParaRPr>
          </a:p>
          <a:p>
            <a:pPr indent="-304800" lvl="1" marL="914400" rtl="0" algn="l">
              <a:spcBef>
                <a:spcPts val="0"/>
              </a:spcBef>
              <a:spcAft>
                <a:spcPts val="0"/>
              </a:spcAft>
              <a:buClr>
                <a:srgbClr val="EFEFEF"/>
              </a:buClr>
              <a:buSzPts val="1200"/>
              <a:buFont typeface="Roboto"/>
              <a:buChar char="○"/>
            </a:pPr>
            <a:r>
              <a:rPr lang="en" sz="1200">
                <a:solidFill>
                  <a:srgbClr val="EFEFEF"/>
                </a:solidFill>
                <a:latin typeface="Roboto"/>
                <a:ea typeface="Roboto"/>
                <a:cs typeface="Roboto"/>
                <a:sym typeface="Roboto"/>
              </a:rPr>
              <a:t>First: 50 neurons each inner layer.</a:t>
            </a:r>
            <a:endParaRPr sz="1200">
              <a:solidFill>
                <a:srgbClr val="EFEFEF"/>
              </a:solidFill>
              <a:latin typeface="Roboto"/>
              <a:ea typeface="Roboto"/>
              <a:cs typeface="Roboto"/>
              <a:sym typeface="Roboto"/>
            </a:endParaRPr>
          </a:p>
          <a:p>
            <a:pPr indent="-304800" lvl="1" marL="914400" rtl="0" algn="l">
              <a:spcBef>
                <a:spcPts val="0"/>
              </a:spcBef>
              <a:spcAft>
                <a:spcPts val="0"/>
              </a:spcAft>
              <a:buClr>
                <a:srgbClr val="EFEFEF"/>
              </a:buClr>
              <a:buSzPts val="1200"/>
              <a:buFont typeface="Roboto"/>
              <a:buChar char="○"/>
            </a:pPr>
            <a:r>
              <a:rPr lang="en" sz="1200">
                <a:solidFill>
                  <a:srgbClr val="EFEFEF"/>
                </a:solidFill>
                <a:latin typeface="Roboto"/>
                <a:ea typeface="Roboto"/>
                <a:cs typeface="Roboto"/>
                <a:sym typeface="Roboto"/>
              </a:rPr>
              <a:t>Second: 200 for first layer, 150 for second layer.</a:t>
            </a:r>
            <a:endParaRPr sz="1200">
              <a:solidFill>
                <a:srgbClr val="EFEFEF"/>
              </a:solidFill>
              <a:latin typeface="Roboto"/>
              <a:ea typeface="Roboto"/>
              <a:cs typeface="Roboto"/>
              <a:sym typeface="Roboto"/>
            </a:endParaRPr>
          </a:p>
          <a:p>
            <a:pPr indent="-304800" lvl="1" marL="914400" rtl="0" algn="l">
              <a:spcBef>
                <a:spcPts val="0"/>
              </a:spcBef>
              <a:spcAft>
                <a:spcPts val="0"/>
              </a:spcAft>
              <a:buClr>
                <a:srgbClr val="EFEFEF"/>
              </a:buClr>
              <a:buSzPts val="1200"/>
              <a:buFont typeface="Roboto"/>
              <a:buChar char="○"/>
            </a:pPr>
            <a:r>
              <a:rPr lang="en" sz="1200">
                <a:solidFill>
                  <a:srgbClr val="EFEFEF"/>
                </a:solidFill>
                <a:latin typeface="Roboto"/>
                <a:ea typeface="Roboto"/>
                <a:cs typeface="Roboto"/>
                <a:sym typeface="Roboto"/>
              </a:rPr>
              <a:t>Both used binary </a:t>
            </a:r>
            <a:r>
              <a:rPr lang="en" sz="1200">
                <a:solidFill>
                  <a:srgbClr val="EFEFEF"/>
                </a:solidFill>
                <a:latin typeface="Roboto"/>
                <a:ea typeface="Roboto"/>
                <a:cs typeface="Roboto"/>
                <a:sym typeface="Roboto"/>
              </a:rPr>
              <a:t>cross entropy</a:t>
            </a:r>
            <a:r>
              <a:rPr lang="en" sz="1200">
                <a:solidFill>
                  <a:srgbClr val="EFEFEF"/>
                </a:solidFill>
                <a:latin typeface="Roboto"/>
                <a:ea typeface="Roboto"/>
                <a:cs typeface="Roboto"/>
                <a:sym typeface="Roboto"/>
              </a:rPr>
              <a:t> and adam, very low accuracy for both, around 1%</a:t>
            </a:r>
            <a:endParaRPr sz="1200">
              <a:solidFill>
                <a:srgbClr val="EFEFEF"/>
              </a:solidFill>
              <a:latin typeface="Roboto"/>
              <a:ea typeface="Roboto"/>
              <a:cs typeface="Roboto"/>
              <a:sym typeface="Roboto"/>
            </a:endParaRPr>
          </a:p>
          <a:p>
            <a:pPr indent="-304800" lvl="0" marL="457200" rtl="0" algn="l">
              <a:spcBef>
                <a:spcPts val="0"/>
              </a:spcBef>
              <a:spcAft>
                <a:spcPts val="0"/>
              </a:spcAft>
              <a:buClr>
                <a:srgbClr val="EFEFEF"/>
              </a:buClr>
              <a:buSzPts val="1200"/>
              <a:buFont typeface="Roboto"/>
              <a:buChar char="●"/>
            </a:pPr>
            <a:r>
              <a:rPr lang="en" sz="1200">
                <a:solidFill>
                  <a:srgbClr val="EFEFEF"/>
                </a:solidFill>
                <a:latin typeface="Roboto"/>
                <a:ea typeface="Roboto"/>
                <a:cs typeface="Roboto"/>
                <a:sym typeface="Roboto"/>
              </a:rPr>
              <a:t>Third attempt added an inner layer.</a:t>
            </a:r>
            <a:endParaRPr sz="1200">
              <a:solidFill>
                <a:srgbClr val="EFEFEF"/>
              </a:solidFill>
              <a:latin typeface="Roboto"/>
              <a:ea typeface="Roboto"/>
              <a:cs typeface="Roboto"/>
              <a:sym typeface="Roboto"/>
            </a:endParaRPr>
          </a:p>
          <a:p>
            <a:pPr indent="-304800" lvl="1" marL="914400" rtl="0" algn="l">
              <a:spcBef>
                <a:spcPts val="0"/>
              </a:spcBef>
              <a:spcAft>
                <a:spcPts val="0"/>
              </a:spcAft>
              <a:buClr>
                <a:srgbClr val="EFEFEF"/>
              </a:buClr>
              <a:buSzPts val="1200"/>
              <a:buFont typeface="Roboto"/>
              <a:buChar char="○"/>
            </a:pPr>
            <a:r>
              <a:rPr lang="en" sz="1200">
                <a:solidFill>
                  <a:srgbClr val="EFEFEF"/>
                </a:solidFill>
                <a:latin typeface="Roboto"/>
                <a:ea typeface="Roboto"/>
                <a:cs typeface="Roboto"/>
                <a:sym typeface="Roboto"/>
              </a:rPr>
              <a:t>Same number of neurons as pictured.</a:t>
            </a:r>
            <a:endParaRPr sz="1200">
              <a:solidFill>
                <a:srgbClr val="EFEFEF"/>
              </a:solidFill>
              <a:latin typeface="Roboto"/>
              <a:ea typeface="Roboto"/>
              <a:cs typeface="Roboto"/>
              <a:sym typeface="Roboto"/>
            </a:endParaRPr>
          </a:p>
          <a:p>
            <a:pPr indent="-304800" lvl="1" marL="914400" rtl="0" algn="l">
              <a:spcBef>
                <a:spcPts val="0"/>
              </a:spcBef>
              <a:spcAft>
                <a:spcPts val="0"/>
              </a:spcAft>
              <a:buClr>
                <a:srgbClr val="EFEFEF"/>
              </a:buClr>
              <a:buSzPts val="1200"/>
              <a:buFont typeface="Roboto"/>
              <a:buChar char="○"/>
            </a:pPr>
            <a:r>
              <a:rPr lang="en" sz="1200">
                <a:solidFill>
                  <a:srgbClr val="EFEFEF"/>
                </a:solidFill>
                <a:latin typeface="Roboto"/>
                <a:ea typeface="Roboto"/>
                <a:cs typeface="Roboto"/>
                <a:sym typeface="Roboto"/>
              </a:rPr>
              <a:t>Switched to categorical </a:t>
            </a:r>
            <a:r>
              <a:rPr lang="en" sz="1200">
                <a:solidFill>
                  <a:srgbClr val="EFEFEF"/>
                </a:solidFill>
                <a:latin typeface="Roboto"/>
                <a:ea typeface="Roboto"/>
                <a:cs typeface="Roboto"/>
                <a:sym typeface="Roboto"/>
              </a:rPr>
              <a:t>cross entropy</a:t>
            </a:r>
            <a:r>
              <a:rPr lang="en" sz="1200">
                <a:solidFill>
                  <a:srgbClr val="EFEFEF"/>
                </a:solidFill>
                <a:latin typeface="Roboto"/>
                <a:ea typeface="Roboto"/>
                <a:cs typeface="Roboto"/>
                <a:sym typeface="Roboto"/>
              </a:rPr>
              <a:t>, still used adam optimizer.</a:t>
            </a:r>
            <a:endParaRPr sz="1200">
              <a:solidFill>
                <a:srgbClr val="EFEFEF"/>
              </a:solidFill>
              <a:latin typeface="Roboto"/>
              <a:ea typeface="Roboto"/>
              <a:cs typeface="Roboto"/>
              <a:sym typeface="Roboto"/>
            </a:endParaRPr>
          </a:p>
          <a:p>
            <a:pPr indent="-304800" lvl="1" marL="914400" rtl="0" algn="l">
              <a:spcBef>
                <a:spcPts val="0"/>
              </a:spcBef>
              <a:spcAft>
                <a:spcPts val="0"/>
              </a:spcAft>
              <a:buClr>
                <a:srgbClr val="EFEFEF"/>
              </a:buClr>
              <a:buSzPts val="1200"/>
              <a:buFont typeface="Roboto"/>
              <a:buChar char="○"/>
            </a:pPr>
            <a:r>
              <a:rPr lang="en" sz="1200">
                <a:solidFill>
                  <a:srgbClr val="EFEFEF"/>
                </a:solidFill>
                <a:latin typeface="Roboto"/>
                <a:ea typeface="Roboto"/>
                <a:cs typeface="Roboto"/>
                <a:sym typeface="Roboto"/>
              </a:rPr>
              <a:t>Scored high 80% accuracy, loss around 20.</a:t>
            </a:r>
            <a:endParaRPr sz="1200">
              <a:solidFill>
                <a:srgbClr val="EFEFEF"/>
              </a:solidFill>
              <a:latin typeface="Roboto"/>
              <a:ea typeface="Roboto"/>
              <a:cs typeface="Roboto"/>
              <a:sym typeface="Roboto"/>
            </a:endParaRPr>
          </a:p>
          <a:p>
            <a:pPr indent="-304800" lvl="0" marL="457200" rtl="0" algn="l">
              <a:spcBef>
                <a:spcPts val="0"/>
              </a:spcBef>
              <a:spcAft>
                <a:spcPts val="0"/>
              </a:spcAft>
              <a:buClr>
                <a:srgbClr val="EFEFEF"/>
              </a:buClr>
              <a:buSzPts val="1200"/>
              <a:buFont typeface="Roboto"/>
              <a:buChar char="●"/>
            </a:pPr>
            <a:r>
              <a:rPr lang="en" sz="1200">
                <a:solidFill>
                  <a:srgbClr val="EFEFEF"/>
                </a:solidFill>
                <a:latin typeface="Roboto"/>
                <a:ea typeface="Roboto"/>
                <a:cs typeface="Roboto"/>
                <a:sym typeface="Roboto"/>
              </a:rPr>
              <a:t>Fourth attempt changed optimizers.</a:t>
            </a:r>
            <a:endParaRPr sz="1200">
              <a:solidFill>
                <a:srgbClr val="EFEFEF"/>
              </a:solidFill>
              <a:latin typeface="Roboto"/>
              <a:ea typeface="Roboto"/>
              <a:cs typeface="Roboto"/>
              <a:sym typeface="Roboto"/>
            </a:endParaRPr>
          </a:p>
          <a:p>
            <a:pPr indent="-304800" lvl="1" marL="914400" rtl="0" algn="l">
              <a:spcBef>
                <a:spcPts val="0"/>
              </a:spcBef>
              <a:spcAft>
                <a:spcPts val="0"/>
              </a:spcAft>
              <a:buClr>
                <a:srgbClr val="EFEFEF"/>
              </a:buClr>
              <a:buSzPts val="1200"/>
              <a:buFont typeface="Roboto"/>
              <a:buChar char="○"/>
            </a:pPr>
            <a:r>
              <a:rPr lang="en" sz="1200">
                <a:solidFill>
                  <a:srgbClr val="EFEFEF"/>
                </a:solidFill>
                <a:latin typeface="Roboto"/>
                <a:ea typeface="Roboto"/>
                <a:cs typeface="Roboto"/>
                <a:sym typeface="Roboto"/>
              </a:rPr>
              <a:t>Switched</a:t>
            </a:r>
            <a:r>
              <a:rPr lang="en" sz="1200">
                <a:solidFill>
                  <a:srgbClr val="EFEFEF"/>
                </a:solidFill>
                <a:latin typeface="Roboto"/>
                <a:ea typeface="Roboto"/>
                <a:cs typeface="Roboto"/>
                <a:sym typeface="Roboto"/>
              </a:rPr>
              <a:t> from adam to rmsprop.</a:t>
            </a:r>
            <a:endParaRPr sz="1200">
              <a:solidFill>
                <a:srgbClr val="EFEFEF"/>
              </a:solidFill>
              <a:latin typeface="Roboto"/>
              <a:ea typeface="Roboto"/>
              <a:cs typeface="Roboto"/>
              <a:sym typeface="Roboto"/>
            </a:endParaRPr>
          </a:p>
          <a:p>
            <a:pPr indent="-304800" lvl="1" marL="914400" rtl="0" algn="l">
              <a:spcBef>
                <a:spcPts val="0"/>
              </a:spcBef>
              <a:spcAft>
                <a:spcPts val="0"/>
              </a:spcAft>
              <a:buClr>
                <a:srgbClr val="EFEFEF"/>
              </a:buClr>
              <a:buSzPts val="1200"/>
              <a:buFont typeface="Roboto"/>
              <a:buChar char="○"/>
            </a:pPr>
            <a:r>
              <a:rPr lang="en" sz="1200">
                <a:solidFill>
                  <a:srgbClr val="EFEFEF"/>
                </a:solidFill>
                <a:latin typeface="Roboto"/>
                <a:ea typeface="Roboto"/>
                <a:cs typeface="Roboto"/>
                <a:sym typeface="Roboto"/>
              </a:rPr>
              <a:t>Accuracy moved up to low 90% area, 18 - 19 loss.</a:t>
            </a:r>
            <a:endParaRPr sz="1200">
              <a:solidFill>
                <a:srgbClr val="EFEFE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Final Neural Network Model</a:t>
            </a:r>
            <a:endParaRPr b="1">
              <a:latin typeface="Roboto"/>
              <a:ea typeface="Roboto"/>
              <a:cs typeface="Roboto"/>
              <a:sym typeface="Roboto"/>
            </a:endParaRPr>
          </a:p>
        </p:txBody>
      </p:sp>
      <p:pic>
        <p:nvPicPr>
          <p:cNvPr id="132" name="Google Shape;132;p23"/>
          <p:cNvPicPr preferRelativeResize="0"/>
          <p:nvPr/>
        </p:nvPicPr>
        <p:blipFill>
          <a:blip r:embed="rId4">
            <a:alphaModFix/>
          </a:blip>
          <a:stretch>
            <a:fillRect/>
          </a:stretch>
        </p:blipFill>
        <p:spPr>
          <a:xfrm>
            <a:off x="1709750" y="1809750"/>
            <a:ext cx="5724525" cy="1781550"/>
          </a:xfrm>
          <a:prstGeom prst="rect">
            <a:avLst/>
          </a:prstGeom>
          <a:noFill/>
          <a:ln>
            <a:noFill/>
          </a:ln>
        </p:spPr>
      </p:pic>
      <p:pic>
        <p:nvPicPr>
          <p:cNvPr id="133" name="Google Shape;133;p23"/>
          <p:cNvPicPr preferRelativeResize="0"/>
          <p:nvPr/>
        </p:nvPicPr>
        <p:blipFill>
          <a:blip r:embed="rId5">
            <a:alphaModFix amt="33000"/>
          </a:blip>
          <a:stretch>
            <a:fillRect/>
          </a:stretch>
        </p:blipFill>
        <p:spPr>
          <a:xfrm>
            <a:off x="1709750" y="1809750"/>
            <a:ext cx="5724525" cy="178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idx="1" type="body"/>
          </p:nvPr>
        </p:nvSpPr>
        <p:spPr>
          <a:xfrm>
            <a:off x="6350450" y="934275"/>
            <a:ext cx="2699400" cy="38223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solidFill>
                  <a:schemeClr val="dk1"/>
                </a:solidFill>
              </a:rPr>
              <a:t>T</a:t>
            </a:r>
            <a:r>
              <a:rPr lang="en" sz="1600">
                <a:solidFill>
                  <a:schemeClr val="dk1"/>
                </a:solidFill>
              </a:rPr>
              <a:t>his tableau visualization is showing specific sets of symptoms and the disease it is associated with. </a:t>
            </a:r>
            <a:endParaRPr sz="1600">
              <a:solidFill>
                <a:schemeClr val="dk1"/>
              </a:solidFill>
            </a:endParaRPr>
          </a:p>
          <a:p>
            <a:pPr indent="0" lvl="0" marL="0" rtl="0" algn="l">
              <a:lnSpc>
                <a:spcPct val="105000"/>
              </a:lnSpc>
              <a:spcBef>
                <a:spcPts val="1200"/>
              </a:spcBef>
              <a:spcAft>
                <a:spcPts val="0"/>
              </a:spcAft>
              <a:buNone/>
            </a:pPr>
            <a:r>
              <a:t/>
            </a:r>
            <a:endParaRPr sz="1600">
              <a:solidFill>
                <a:schemeClr val="dk1"/>
              </a:solidFill>
            </a:endParaRPr>
          </a:p>
          <a:p>
            <a:pPr indent="0" lvl="0" marL="0" rtl="0" algn="l">
              <a:lnSpc>
                <a:spcPct val="105000"/>
              </a:lnSpc>
              <a:spcBef>
                <a:spcPts val="1200"/>
              </a:spcBef>
              <a:spcAft>
                <a:spcPts val="1200"/>
              </a:spcAft>
              <a:buNone/>
            </a:pPr>
            <a:r>
              <a:rPr lang="en" sz="1600">
                <a:solidFill>
                  <a:schemeClr val="dk1"/>
                </a:solidFill>
              </a:rPr>
              <a:t>The measure to the right is how many times that set of specific symptoms were reported by patients that then resulted in the diagnosis of the associated disease.</a:t>
            </a:r>
            <a:r>
              <a:rPr lang="en" sz="1600"/>
              <a:t> </a:t>
            </a:r>
            <a:endParaRPr sz="1600"/>
          </a:p>
        </p:txBody>
      </p:sp>
      <p:pic>
        <p:nvPicPr>
          <p:cNvPr id="139" name="Google Shape;139;p24"/>
          <p:cNvPicPr preferRelativeResize="0"/>
          <p:nvPr/>
        </p:nvPicPr>
        <p:blipFill>
          <a:blip r:embed="rId3">
            <a:alphaModFix/>
          </a:blip>
          <a:stretch>
            <a:fillRect/>
          </a:stretch>
        </p:blipFill>
        <p:spPr>
          <a:xfrm>
            <a:off x="164300" y="934225"/>
            <a:ext cx="6136999" cy="3822400"/>
          </a:xfrm>
          <a:prstGeom prst="rect">
            <a:avLst/>
          </a:prstGeom>
          <a:noFill/>
          <a:ln>
            <a:noFill/>
          </a:ln>
        </p:spPr>
      </p:pic>
      <p:sp>
        <p:nvSpPr>
          <p:cNvPr id="140" name="Google Shape;140;p24"/>
          <p:cNvSpPr txBox="1"/>
          <p:nvPr/>
        </p:nvSpPr>
        <p:spPr>
          <a:xfrm>
            <a:off x="2764700" y="63150"/>
            <a:ext cx="3213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highlight>
                  <a:schemeClr val="lt1"/>
                </a:highlight>
              </a:rPr>
              <a:t>Tableau Visualization</a:t>
            </a:r>
            <a:r>
              <a:rPr lang="en" sz="2300">
                <a:solidFill>
                  <a:schemeClr val="dk1"/>
                </a:solidFill>
                <a:highlight>
                  <a:schemeClr val="lt1"/>
                </a:highlight>
              </a:rPr>
              <a:t> </a:t>
            </a:r>
            <a:endParaRPr sz="2300">
              <a:solidFill>
                <a:schemeClr val="dk1"/>
              </a:solidFill>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255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00"/>
              <a:t>t-SNE Visualization</a:t>
            </a:r>
            <a:endParaRPr b="1" sz="2700"/>
          </a:p>
          <a:p>
            <a:pPr indent="0" lvl="0" marL="0" rtl="0" algn="ctr">
              <a:spcBef>
                <a:spcPts val="0"/>
              </a:spcBef>
              <a:spcAft>
                <a:spcPts val="0"/>
              </a:spcAft>
              <a:buSzPts val="990"/>
              <a:buNone/>
            </a:pPr>
            <a:r>
              <a:t/>
            </a:r>
            <a:endParaRPr i="1" sz="1400"/>
          </a:p>
        </p:txBody>
      </p:sp>
      <p:sp>
        <p:nvSpPr>
          <p:cNvPr id="146" name="Google Shape;146;p25"/>
          <p:cNvSpPr txBox="1"/>
          <p:nvPr/>
        </p:nvSpPr>
        <p:spPr>
          <a:xfrm>
            <a:off x="343825" y="1293000"/>
            <a:ext cx="43086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We used </a:t>
            </a:r>
            <a:r>
              <a:rPr lang="en" sz="1100">
                <a:solidFill>
                  <a:schemeClr val="dk1"/>
                </a:solidFill>
              </a:rPr>
              <a:t>unsupervised</a:t>
            </a:r>
            <a:r>
              <a:rPr lang="en" sz="1100">
                <a:solidFill>
                  <a:schemeClr val="dk1"/>
                </a:solidFill>
              </a:rPr>
              <a:t> learning settings because we are not trying to predict anything, just find interesting </a:t>
            </a:r>
            <a:r>
              <a:rPr lang="en" sz="1100">
                <a:solidFill>
                  <a:schemeClr val="dk1"/>
                </a:solidFill>
              </a:rPr>
              <a:t>structures</a:t>
            </a:r>
            <a:r>
              <a:rPr lang="en" sz="1100">
                <a:solidFill>
                  <a:schemeClr val="dk1"/>
                </a:solidFill>
              </a:rPr>
              <a:t> in the data.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To create this visualization we had to p</a:t>
            </a:r>
            <a:r>
              <a:rPr lang="en" sz="1100">
                <a:solidFill>
                  <a:schemeClr val="dk1"/>
                </a:solidFill>
              </a:rPr>
              <a:t>erform a dimensionality reduction with PCA. We then had to </a:t>
            </a:r>
            <a:r>
              <a:rPr lang="en" sz="1100">
                <a:solidFill>
                  <a:schemeClr val="dk1"/>
                </a:solidFill>
              </a:rPr>
              <a:t>further reduce the dataset dimensions with t-SNE and visually inspect the results.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This created a scatter plot with clusters of colors to show how even when diseases may share some of the same symptoms it’s evident that they are it’s own cluster.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Each cluster is a different disease and they are grouped by color. If a cluster has the same color as others, that means they share a similar symptom!</a:t>
            </a:r>
            <a:endParaRPr sz="1100">
              <a:solidFill>
                <a:schemeClr val="dk1"/>
              </a:solidFill>
            </a:endParaRPr>
          </a:p>
          <a:p>
            <a:pPr indent="0" lvl="0" marL="0" rtl="0" algn="l">
              <a:lnSpc>
                <a:spcPct val="110795"/>
              </a:lnSpc>
              <a:spcBef>
                <a:spcPts val="0"/>
              </a:spcBef>
              <a:spcAft>
                <a:spcPts val="0"/>
              </a:spcAft>
              <a:buNone/>
            </a:pPr>
            <a:r>
              <a:t/>
            </a:r>
            <a:endParaRPr sz="1200">
              <a:solidFill>
                <a:schemeClr val="dk1"/>
              </a:solidFill>
            </a:endParaRPr>
          </a:p>
        </p:txBody>
      </p:sp>
      <p:pic>
        <p:nvPicPr>
          <p:cNvPr id="147" name="Google Shape;147;p25"/>
          <p:cNvPicPr preferRelativeResize="0"/>
          <p:nvPr/>
        </p:nvPicPr>
        <p:blipFill>
          <a:blip r:embed="rId4">
            <a:alphaModFix/>
          </a:blip>
          <a:stretch>
            <a:fillRect/>
          </a:stretch>
        </p:blipFill>
        <p:spPr>
          <a:xfrm>
            <a:off x="4973250" y="980675"/>
            <a:ext cx="3690051" cy="3702950"/>
          </a:xfrm>
          <a:prstGeom prst="rect">
            <a:avLst/>
          </a:prstGeom>
          <a:noFill/>
          <a:ln>
            <a:noFill/>
          </a:ln>
        </p:spPr>
      </p:pic>
    </p:spTree>
  </p:cSld>
  <p:clrMapOvr>
    <a:masterClrMapping/>
  </p:clrMapOvr>
  <mc:AlternateContent>
    <mc:Choice Requires="p14">
      <p:transition p14:dur="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id="152" name="Google Shape;152;p26"/>
          <p:cNvPicPr preferRelativeResize="0"/>
          <p:nvPr/>
        </p:nvPicPr>
        <p:blipFill>
          <a:blip r:embed="rId4">
            <a:alphaModFix amt="20000"/>
          </a:blip>
          <a:stretch>
            <a:fillRect/>
          </a:stretch>
        </p:blipFill>
        <p:spPr>
          <a:xfrm>
            <a:off x="0" y="0"/>
            <a:ext cx="9144000" cy="5146766"/>
          </a:xfrm>
          <a:prstGeom prst="rect">
            <a:avLst/>
          </a:prstGeom>
          <a:noFill/>
          <a:ln>
            <a:noFill/>
          </a:ln>
          <a:effectLst>
            <a:outerShdw blurRad="57150" rotWithShape="0" algn="bl" dir="5400000" dist="19050">
              <a:srgbClr val="000000">
                <a:alpha val="50000"/>
              </a:srgbClr>
            </a:outerShdw>
          </a:effectLst>
        </p:spPr>
      </p:pic>
      <p:sp>
        <p:nvSpPr>
          <p:cNvPr id="153" name="Google Shape;153;p26"/>
          <p:cNvSpPr txBox="1"/>
          <p:nvPr/>
        </p:nvSpPr>
        <p:spPr>
          <a:xfrm>
            <a:off x="1349750" y="719350"/>
            <a:ext cx="6596700" cy="303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solidFill>
                <a:srgbClr val="F3F3F3"/>
              </a:solidFill>
              <a:latin typeface="Roboto"/>
              <a:ea typeface="Roboto"/>
              <a:cs typeface="Roboto"/>
              <a:sym typeface="Roboto"/>
            </a:endParaRPr>
          </a:p>
          <a:p>
            <a:pPr indent="0" lvl="0" marL="0" rtl="0" algn="ctr">
              <a:spcBef>
                <a:spcPts val="0"/>
              </a:spcBef>
              <a:spcAft>
                <a:spcPts val="0"/>
              </a:spcAft>
              <a:buNone/>
            </a:pPr>
            <a:r>
              <a:t/>
            </a:r>
            <a:endParaRPr b="1">
              <a:solidFill>
                <a:srgbClr val="F3F3F3"/>
              </a:solidFill>
              <a:latin typeface="Roboto"/>
              <a:ea typeface="Roboto"/>
              <a:cs typeface="Roboto"/>
              <a:sym typeface="Roboto"/>
            </a:endParaRPr>
          </a:p>
          <a:p>
            <a:pPr indent="0" lvl="0" marL="0" rtl="0" algn="ctr">
              <a:spcBef>
                <a:spcPts val="0"/>
              </a:spcBef>
              <a:spcAft>
                <a:spcPts val="0"/>
              </a:spcAft>
              <a:buNone/>
            </a:pPr>
            <a:r>
              <a:t/>
            </a:r>
            <a:endParaRPr b="1">
              <a:solidFill>
                <a:srgbClr val="F3F3F3"/>
              </a:solidFill>
              <a:latin typeface="Roboto"/>
              <a:ea typeface="Roboto"/>
              <a:cs typeface="Roboto"/>
              <a:sym typeface="Roboto"/>
            </a:endParaRPr>
          </a:p>
          <a:p>
            <a:pPr indent="0" lvl="0" marL="0" rtl="0" algn="ctr">
              <a:spcBef>
                <a:spcPts val="0"/>
              </a:spcBef>
              <a:spcAft>
                <a:spcPts val="0"/>
              </a:spcAft>
              <a:buNone/>
            </a:pPr>
            <a:r>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░╚════╝░╚═╝░░░░░  ░╚════╝░░╚═════╝░╚═╝░░╚═╝</a:t>
            </a:r>
            <a:endParaRPr b="1" sz="400">
              <a:solidFill>
                <a:srgbClr val="00BC00"/>
              </a:solidFill>
              <a:latin typeface="Roboto"/>
              <a:ea typeface="Roboto"/>
              <a:cs typeface="Roboto"/>
              <a:sym typeface="Roboto"/>
            </a:endParaRPr>
          </a:p>
          <a:p>
            <a:pPr indent="0" lvl="0" marL="0" rtl="0" algn="ctr">
              <a:spcBef>
                <a:spcPts val="0"/>
              </a:spcBef>
              <a:spcAft>
                <a:spcPts val="0"/>
              </a:spcAft>
              <a:buNone/>
            </a:pPr>
            <a:r>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rPr b="1" lang="en" sz="400">
                <a:solidFill>
                  <a:srgbClr val="00BC00"/>
                </a:solidFill>
                <a:latin typeface="Roboto"/>
                <a:ea typeface="Roboto"/>
                <a:cs typeface="Roboto"/>
                <a:sym typeface="Roboto"/>
              </a:rPr>
              <a:t>░░░╚═╝░░░░╚════╝░░╚════╝░╚══════╝</a:t>
            </a:r>
            <a:endParaRPr b="1" sz="400">
              <a:solidFill>
                <a:srgbClr val="00BC00"/>
              </a:solidFill>
              <a:latin typeface="Roboto"/>
              <a:ea typeface="Roboto"/>
              <a:cs typeface="Roboto"/>
              <a:sym typeface="Roboto"/>
            </a:endParaRPr>
          </a:p>
          <a:p>
            <a:pPr indent="0" lvl="0" marL="0" rtl="0" algn="ctr">
              <a:spcBef>
                <a:spcPts val="0"/>
              </a:spcBef>
              <a:spcAft>
                <a:spcPts val="0"/>
              </a:spcAft>
              <a:buNone/>
            </a:pPr>
            <a:r>
              <a:t/>
            </a:r>
            <a:endParaRPr b="1" sz="300">
              <a:solidFill>
                <a:srgbClr val="F3F3F3"/>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1652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Vision</a:t>
            </a:r>
            <a:endParaRPr b="1">
              <a:latin typeface="Roboto"/>
              <a:ea typeface="Roboto"/>
              <a:cs typeface="Roboto"/>
              <a:sym typeface="Roboto"/>
            </a:endParaRPr>
          </a:p>
        </p:txBody>
      </p:sp>
      <p:sp>
        <p:nvSpPr>
          <p:cNvPr id="62" name="Google Shape;62;p14"/>
          <p:cNvSpPr txBox="1"/>
          <p:nvPr>
            <p:ph idx="1" type="body"/>
          </p:nvPr>
        </p:nvSpPr>
        <p:spPr>
          <a:xfrm>
            <a:off x="275825" y="737950"/>
            <a:ext cx="8520600" cy="21474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50000"/>
              </a:lnSpc>
              <a:spcBef>
                <a:spcPts val="0"/>
              </a:spcBef>
              <a:spcAft>
                <a:spcPts val="0"/>
              </a:spcAft>
              <a:buClr>
                <a:srgbClr val="FFFFFF"/>
              </a:buClr>
              <a:buSzPct val="100000"/>
              <a:buFont typeface="Roboto"/>
              <a:buChar char="●"/>
            </a:pPr>
            <a:r>
              <a:rPr lang="en">
                <a:solidFill>
                  <a:srgbClr val="FFFFFF"/>
                </a:solidFill>
                <a:latin typeface="Roboto"/>
                <a:ea typeface="Roboto"/>
                <a:cs typeface="Roboto"/>
                <a:sym typeface="Roboto"/>
              </a:rPr>
              <a:t>Build and deploy a web app to help </a:t>
            </a:r>
            <a:r>
              <a:rPr lang="en">
                <a:solidFill>
                  <a:srgbClr val="FFFFFF"/>
                </a:solidFill>
                <a:latin typeface="Roboto"/>
                <a:ea typeface="Roboto"/>
                <a:cs typeface="Roboto"/>
                <a:sym typeface="Roboto"/>
              </a:rPr>
              <a:t>pre-screen</a:t>
            </a:r>
            <a:r>
              <a:rPr lang="en">
                <a:solidFill>
                  <a:srgbClr val="FFFFFF"/>
                </a:solidFill>
                <a:latin typeface="Roboto"/>
                <a:ea typeface="Roboto"/>
                <a:cs typeface="Roboto"/>
                <a:sym typeface="Roboto"/>
              </a:rPr>
              <a:t> patients.</a:t>
            </a:r>
            <a:endParaRPr>
              <a:solidFill>
                <a:srgbClr val="FFFFFF"/>
              </a:solidFill>
              <a:latin typeface="Roboto"/>
              <a:ea typeface="Roboto"/>
              <a:cs typeface="Roboto"/>
              <a:sym typeface="Roboto"/>
            </a:endParaRPr>
          </a:p>
          <a:p>
            <a:pPr indent="-325755" lvl="0" marL="457200" rtl="0" algn="l">
              <a:lnSpc>
                <a:spcPct val="150000"/>
              </a:lnSpc>
              <a:spcBef>
                <a:spcPts val="0"/>
              </a:spcBef>
              <a:spcAft>
                <a:spcPts val="0"/>
              </a:spcAft>
              <a:buClr>
                <a:srgbClr val="FFFFFF"/>
              </a:buClr>
              <a:buSzPct val="100000"/>
              <a:buFont typeface="Roboto"/>
              <a:buChar char="●"/>
            </a:pPr>
            <a:r>
              <a:rPr lang="en">
                <a:solidFill>
                  <a:srgbClr val="FFFFFF"/>
                </a:solidFill>
                <a:latin typeface="Roboto"/>
                <a:ea typeface="Roboto"/>
                <a:cs typeface="Roboto"/>
                <a:sym typeface="Roboto"/>
              </a:rPr>
              <a:t>Help with early, accurate, and speedy detection of diseases.</a:t>
            </a:r>
            <a:endParaRPr>
              <a:solidFill>
                <a:srgbClr val="FFFFFF"/>
              </a:solidFill>
              <a:latin typeface="Roboto"/>
              <a:ea typeface="Roboto"/>
              <a:cs typeface="Roboto"/>
              <a:sym typeface="Roboto"/>
            </a:endParaRPr>
          </a:p>
          <a:p>
            <a:pPr indent="-325755" lvl="0" marL="457200" rtl="0" algn="l">
              <a:lnSpc>
                <a:spcPct val="150000"/>
              </a:lnSpc>
              <a:spcBef>
                <a:spcPts val="0"/>
              </a:spcBef>
              <a:spcAft>
                <a:spcPts val="0"/>
              </a:spcAft>
              <a:buClr>
                <a:srgbClr val="FFFFFF"/>
              </a:buClr>
              <a:buSzPct val="100000"/>
              <a:buFont typeface="Roboto"/>
              <a:buChar char="●"/>
            </a:pPr>
            <a:r>
              <a:rPr lang="en">
                <a:solidFill>
                  <a:srgbClr val="FFFFFF"/>
                </a:solidFill>
                <a:latin typeface="Roboto"/>
                <a:ea typeface="Roboto"/>
                <a:cs typeface="Roboto"/>
                <a:sym typeface="Roboto"/>
              </a:rPr>
              <a:t>Address the shortage of healthcare providers by limiting in-person visits.</a:t>
            </a:r>
            <a:endParaRPr>
              <a:solidFill>
                <a:srgbClr val="FFFFFF"/>
              </a:solidFill>
              <a:latin typeface="Roboto"/>
              <a:ea typeface="Roboto"/>
              <a:cs typeface="Roboto"/>
              <a:sym typeface="Roboto"/>
            </a:endParaRPr>
          </a:p>
          <a:p>
            <a:pPr indent="-325755" lvl="0" marL="457200" rtl="0" algn="l">
              <a:lnSpc>
                <a:spcPct val="150000"/>
              </a:lnSpc>
              <a:spcBef>
                <a:spcPts val="0"/>
              </a:spcBef>
              <a:spcAft>
                <a:spcPts val="0"/>
              </a:spcAft>
              <a:buClr>
                <a:srgbClr val="FFFFFF"/>
              </a:buClr>
              <a:buSzPct val="100000"/>
              <a:buFont typeface="Roboto"/>
              <a:buChar char="●"/>
            </a:pPr>
            <a:r>
              <a:rPr lang="en">
                <a:solidFill>
                  <a:srgbClr val="FFFFFF"/>
                </a:solidFill>
                <a:latin typeface="Roboto"/>
                <a:ea typeface="Roboto"/>
                <a:cs typeface="Roboto"/>
                <a:sym typeface="Roboto"/>
              </a:rPr>
              <a:t>Provide healthcare systems with cost-effective analysis.</a:t>
            </a:r>
            <a:endParaRPr>
              <a:solidFill>
                <a:srgbClr val="FFFFFF"/>
              </a:solidFill>
              <a:latin typeface="Roboto"/>
              <a:ea typeface="Roboto"/>
              <a:cs typeface="Roboto"/>
              <a:sym typeface="Roboto"/>
            </a:endParaRPr>
          </a:p>
          <a:p>
            <a:pPr indent="-325755" lvl="0" marL="457200" rtl="0" algn="l">
              <a:lnSpc>
                <a:spcPct val="150000"/>
              </a:lnSpc>
              <a:spcBef>
                <a:spcPts val="0"/>
              </a:spcBef>
              <a:spcAft>
                <a:spcPts val="0"/>
              </a:spcAft>
              <a:buClr>
                <a:srgbClr val="EFEFEF"/>
              </a:buClr>
              <a:buSzPct val="100000"/>
              <a:buChar char="●"/>
            </a:pPr>
            <a:r>
              <a:rPr lang="en">
                <a:solidFill>
                  <a:srgbClr val="EFEFEF"/>
                </a:solidFill>
                <a:latin typeface="Roboto"/>
                <a:ea typeface="Roboto"/>
                <a:cs typeface="Roboto"/>
                <a:sym typeface="Roboto"/>
              </a:rPr>
              <a:t>Improve workflow for healthcare professionals.</a:t>
            </a:r>
            <a:r>
              <a:rPr lang="en">
                <a:solidFill>
                  <a:srgbClr val="EFEFEF"/>
                </a:solidFill>
              </a:rPr>
              <a:t> </a:t>
            </a:r>
            <a:endParaRPr>
              <a:solidFill>
                <a:srgbClr val="EFEFEF"/>
              </a:solidFill>
            </a:endParaRPr>
          </a:p>
          <a:p>
            <a:pPr indent="0" lvl="0" marL="0" rtl="0" algn="l">
              <a:spcBef>
                <a:spcPts val="1200"/>
              </a:spcBef>
              <a:spcAft>
                <a:spcPts val="1200"/>
              </a:spcAft>
              <a:buNone/>
            </a:pPr>
            <a:r>
              <a:t/>
            </a:r>
            <a:endParaRPr>
              <a:solidFill>
                <a:srgbClr val="EFEFEF"/>
              </a:solidFill>
            </a:endParaRPr>
          </a:p>
        </p:txBody>
      </p:sp>
      <p:pic>
        <p:nvPicPr>
          <p:cNvPr id="63" name="Google Shape;63;p14"/>
          <p:cNvPicPr preferRelativeResize="0"/>
          <p:nvPr/>
        </p:nvPicPr>
        <p:blipFill>
          <a:blip r:embed="rId4">
            <a:alphaModFix amt="65000"/>
          </a:blip>
          <a:stretch>
            <a:fillRect/>
          </a:stretch>
        </p:blipFill>
        <p:spPr>
          <a:xfrm>
            <a:off x="2286825" y="2398125"/>
            <a:ext cx="4498575" cy="2591049"/>
          </a:xfrm>
          <a:prstGeom prst="rect">
            <a:avLst/>
          </a:prstGeom>
          <a:noFill/>
          <a:ln>
            <a:noFill/>
          </a:ln>
        </p:spPr>
      </p:pic>
    </p:spTree>
  </p:cSld>
  <p:clrMapOvr>
    <a:masterClrMapping/>
  </p:clrMapOvr>
  <mc:AlternateContent>
    <mc:Choice Requires="p14">
      <p:transition spd="slow" p14:dur="18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700"/>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122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Goal</a:t>
            </a:r>
            <a:endParaRPr b="1">
              <a:latin typeface="Roboto"/>
              <a:ea typeface="Roboto"/>
              <a:cs typeface="Roboto"/>
              <a:sym typeface="Roboto"/>
            </a:endParaRPr>
          </a:p>
        </p:txBody>
      </p:sp>
      <p:sp>
        <p:nvSpPr>
          <p:cNvPr id="69" name="Google Shape;69;p15"/>
          <p:cNvSpPr txBox="1"/>
          <p:nvPr>
            <p:ph idx="1" type="body"/>
          </p:nvPr>
        </p:nvSpPr>
        <p:spPr>
          <a:xfrm>
            <a:off x="311700" y="766625"/>
            <a:ext cx="8520600" cy="26838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EFEFEF"/>
              </a:buClr>
              <a:buSzPts val="1700"/>
              <a:buFont typeface="Roboto"/>
              <a:buChar char="●"/>
            </a:pPr>
            <a:r>
              <a:rPr lang="en" sz="1700">
                <a:solidFill>
                  <a:srgbClr val="EFEFEF"/>
                </a:solidFill>
                <a:latin typeface="Roboto"/>
                <a:ea typeface="Roboto"/>
                <a:cs typeface="Roboto"/>
                <a:sym typeface="Roboto"/>
              </a:rPr>
              <a:t>Ideally, this prescreen tool will aid in early detection of various diseases and ailments, improving health outcomes of the community by catching these diagnoses early enough to help prevent high cost care plans.</a:t>
            </a:r>
            <a:endParaRPr sz="1700">
              <a:solidFill>
                <a:srgbClr val="EFEFEF"/>
              </a:solidFill>
              <a:latin typeface="Roboto"/>
              <a:ea typeface="Roboto"/>
              <a:cs typeface="Roboto"/>
              <a:sym typeface="Roboto"/>
            </a:endParaRPr>
          </a:p>
          <a:p>
            <a:pPr indent="0" lvl="0" marL="457200" rtl="0" algn="l">
              <a:lnSpc>
                <a:spcPct val="100000"/>
              </a:lnSpc>
              <a:spcBef>
                <a:spcPts val="1200"/>
              </a:spcBef>
              <a:spcAft>
                <a:spcPts val="0"/>
              </a:spcAft>
              <a:buNone/>
            </a:pPr>
            <a:r>
              <a:t/>
            </a:r>
            <a:endParaRPr sz="1700">
              <a:solidFill>
                <a:srgbClr val="EFEFEF"/>
              </a:solidFill>
              <a:latin typeface="Roboto"/>
              <a:ea typeface="Roboto"/>
              <a:cs typeface="Roboto"/>
              <a:sym typeface="Roboto"/>
            </a:endParaRPr>
          </a:p>
          <a:p>
            <a:pPr indent="-336550" lvl="0" marL="457200" rtl="0" algn="l">
              <a:spcBef>
                <a:spcPts val="1200"/>
              </a:spcBef>
              <a:spcAft>
                <a:spcPts val="0"/>
              </a:spcAft>
              <a:buClr>
                <a:srgbClr val="EFEFEF"/>
              </a:buClr>
              <a:buSzPts val="1700"/>
              <a:buFont typeface="Roboto"/>
              <a:buChar char="●"/>
            </a:pPr>
            <a:r>
              <a:rPr lang="en" sz="1700">
                <a:solidFill>
                  <a:srgbClr val="EFEFEF"/>
                </a:solidFill>
                <a:latin typeface="Roboto"/>
                <a:ea typeface="Roboto"/>
                <a:cs typeface="Roboto"/>
                <a:sym typeface="Roboto"/>
              </a:rPr>
              <a:t>We hope this application provides a push in the right direction for healthcare professionals that work alongside A.I. </a:t>
            </a:r>
            <a:endParaRPr sz="1700">
              <a:solidFill>
                <a:srgbClr val="EFEFEF"/>
              </a:solidFill>
              <a:latin typeface="Roboto"/>
              <a:ea typeface="Roboto"/>
              <a:cs typeface="Roboto"/>
              <a:sym typeface="Roboto"/>
            </a:endParaRPr>
          </a:p>
        </p:txBody>
      </p:sp>
      <p:pic>
        <p:nvPicPr>
          <p:cNvPr id="70" name="Google Shape;70;p15"/>
          <p:cNvPicPr preferRelativeResize="0"/>
          <p:nvPr/>
        </p:nvPicPr>
        <p:blipFill rotWithShape="1">
          <a:blip r:embed="rId4">
            <a:alphaModFix/>
          </a:blip>
          <a:srcRect b="0" l="0" r="-4340" t="-4340"/>
          <a:stretch/>
        </p:blipFill>
        <p:spPr>
          <a:xfrm>
            <a:off x="5624125" y="2571750"/>
            <a:ext cx="3450526" cy="249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ETL</a:t>
            </a:r>
            <a:endParaRPr b="1">
              <a:latin typeface="Roboto"/>
              <a:ea typeface="Roboto"/>
              <a:cs typeface="Roboto"/>
              <a:sym typeface="Roboto"/>
            </a:endParaRPr>
          </a:p>
        </p:txBody>
      </p:sp>
      <p:sp>
        <p:nvSpPr>
          <p:cNvPr id="76" name="Google Shape;76;p16"/>
          <p:cNvSpPr txBox="1"/>
          <p:nvPr/>
        </p:nvSpPr>
        <p:spPr>
          <a:xfrm>
            <a:off x="560200" y="4581525"/>
            <a:ext cx="802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77" name="Google Shape;77;p16"/>
          <p:cNvSpPr txBox="1"/>
          <p:nvPr>
            <p:ph idx="1" type="body"/>
          </p:nvPr>
        </p:nvSpPr>
        <p:spPr>
          <a:xfrm>
            <a:off x="232650" y="2571750"/>
            <a:ext cx="3999900" cy="2082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solidFill>
                  <a:srgbClr val="FFFFFF"/>
                </a:solidFill>
                <a:highlight>
                  <a:schemeClr val="lt1"/>
                </a:highlight>
                <a:latin typeface="Roboto"/>
                <a:ea typeface="Roboto"/>
                <a:cs typeface="Roboto"/>
                <a:sym typeface="Roboto"/>
              </a:rPr>
              <a:t>We cleaned our data by:</a:t>
            </a:r>
            <a:endParaRPr>
              <a:solidFill>
                <a:srgbClr val="FFFFFF"/>
              </a:solidFill>
              <a:highlight>
                <a:schemeClr val="lt1"/>
              </a:highlight>
              <a:latin typeface="Roboto"/>
              <a:ea typeface="Roboto"/>
              <a:cs typeface="Roboto"/>
              <a:sym typeface="Roboto"/>
            </a:endParaRPr>
          </a:p>
          <a:p>
            <a:pPr indent="-317500" lvl="0" marL="457200" rtl="0" algn="l">
              <a:lnSpc>
                <a:spcPct val="150000"/>
              </a:lnSpc>
              <a:spcBef>
                <a:spcPts val="1200"/>
              </a:spcBef>
              <a:spcAft>
                <a:spcPts val="0"/>
              </a:spcAft>
              <a:buClr>
                <a:srgbClr val="FFFFFF"/>
              </a:buClr>
              <a:buSzPts val="1400"/>
              <a:buFont typeface="Roboto"/>
              <a:buChar char="●"/>
            </a:pPr>
            <a:r>
              <a:rPr lang="en">
                <a:solidFill>
                  <a:srgbClr val="FFFFFF"/>
                </a:solidFill>
                <a:latin typeface="Roboto"/>
                <a:ea typeface="Roboto"/>
                <a:cs typeface="Roboto"/>
                <a:sym typeface="Roboto"/>
              </a:rPr>
              <a:t>Correcting typos that were found</a:t>
            </a:r>
            <a:endParaRPr>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Removing underscores</a:t>
            </a:r>
            <a:endParaRPr>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Removing NaN values</a:t>
            </a:r>
            <a:endParaRPr>
              <a:solidFill>
                <a:srgbClr val="FFFFFF"/>
              </a:solidFill>
              <a:latin typeface="Roboto"/>
              <a:ea typeface="Roboto"/>
              <a:cs typeface="Roboto"/>
              <a:sym typeface="Roboto"/>
            </a:endParaRPr>
          </a:p>
          <a:p>
            <a:pPr indent="0" lvl="0" marL="457200" rtl="0" algn="l">
              <a:spcBef>
                <a:spcPts val="1200"/>
              </a:spcBef>
              <a:spcAft>
                <a:spcPts val="1200"/>
              </a:spcAft>
              <a:buNone/>
            </a:pPr>
            <a:r>
              <a:t/>
            </a:r>
            <a:endParaRPr/>
          </a:p>
        </p:txBody>
      </p:sp>
      <p:pic>
        <p:nvPicPr>
          <p:cNvPr id="78" name="Google Shape;78;p16"/>
          <p:cNvPicPr preferRelativeResize="0"/>
          <p:nvPr/>
        </p:nvPicPr>
        <p:blipFill>
          <a:blip r:embed="rId4">
            <a:alphaModFix/>
          </a:blip>
          <a:stretch>
            <a:fillRect/>
          </a:stretch>
        </p:blipFill>
        <p:spPr>
          <a:xfrm>
            <a:off x="5554400" y="2571750"/>
            <a:ext cx="2709626" cy="1961400"/>
          </a:xfrm>
          <a:prstGeom prst="rect">
            <a:avLst/>
          </a:prstGeom>
          <a:noFill/>
          <a:ln>
            <a:noFill/>
          </a:ln>
        </p:spPr>
      </p:pic>
      <p:pic>
        <p:nvPicPr>
          <p:cNvPr id="79" name="Google Shape;79;p16"/>
          <p:cNvPicPr preferRelativeResize="0"/>
          <p:nvPr/>
        </p:nvPicPr>
        <p:blipFill>
          <a:blip r:embed="rId5">
            <a:alphaModFix/>
          </a:blip>
          <a:stretch>
            <a:fillRect/>
          </a:stretch>
        </p:blipFill>
        <p:spPr>
          <a:xfrm>
            <a:off x="5672712" y="301900"/>
            <a:ext cx="2473004" cy="1961401"/>
          </a:xfrm>
          <a:prstGeom prst="rect">
            <a:avLst/>
          </a:prstGeom>
          <a:noFill/>
          <a:ln>
            <a:noFill/>
          </a:ln>
        </p:spPr>
      </p:pic>
      <p:sp>
        <p:nvSpPr>
          <p:cNvPr id="80" name="Google Shape;80;p16"/>
          <p:cNvSpPr txBox="1"/>
          <p:nvPr/>
        </p:nvSpPr>
        <p:spPr>
          <a:xfrm>
            <a:off x="179325" y="1269750"/>
            <a:ext cx="59685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We retrieved our dataset full of various symptoms and associated diseases from Kaggle. </a:t>
            </a:r>
            <a:r>
              <a:rPr lang="en" sz="1000" u="sng">
                <a:solidFill>
                  <a:schemeClr val="accent5"/>
                </a:solidFill>
                <a:hlinkClick r:id="rId6">
                  <a:extLst>
                    <a:ext uri="{A12FA001-AC4F-418D-AE19-62706E023703}">
                      <ahyp:hlinkClr val="tx"/>
                    </a:ext>
                  </a:extLst>
                </a:hlinkClick>
              </a:rPr>
              <a:t>https://www.kaggle.com/itachi9604/disease-symptom-description-dataset?select=dataset.csv</a:t>
            </a:r>
            <a:endParaRPr sz="1000"/>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1126250" y="402000"/>
            <a:ext cx="67218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2400">
                <a:solidFill>
                  <a:srgbClr val="FF0000"/>
                </a:solidFill>
                <a:highlight>
                  <a:schemeClr val="lt1"/>
                </a:highlight>
              </a:rPr>
              <a:t>Choosing a suitable Machine Learning Algorithm</a:t>
            </a:r>
            <a:endParaRPr b="1" sz="2400">
              <a:solidFill>
                <a:srgbClr val="FF0000"/>
              </a:solidFill>
              <a:highlight>
                <a:schemeClr val="lt1"/>
              </a:highlight>
            </a:endParaRPr>
          </a:p>
          <a:p>
            <a:pPr indent="0" lvl="0" marL="0" rtl="0" algn="ctr">
              <a:spcBef>
                <a:spcPts val="0"/>
              </a:spcBef>
              <a:spcAft>
                <a:spcPts val="0"/>
              </a:spcAft>
              <a:buNone/>
            </a:pPr>
            <a:r>
              <a:t/>
            </a:r>
            <a:endParaRPr b="1">
              <a:latin typeface="Roboto"/>
              <a:ea typeface="Roboto"/>
              <a:cs typeface="Roboto"/>
              <a:sym typeface="Roboto"/>
            </a:endParaRPr>
          </a:p>
        </p:txBody>
      </p:sp>
      <p:sp>
        <p:nvSpPr>
          <p:cNvPr id="86" name="Google Shape;86;p17"/>
          <p:cNvSpPr txBox="1"/>
          <p:nvPr>
            <p:ph idx="1" type="body"/>
          </p:nvPr>
        </p:nvSpPr>
        <p:spPr>
          <a:xfrm>
            <a:off x="333225" y="1119075"/>
            <a:ext cx="5147400" cy="35655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 sz="1500">
                <a:solidFill>
                  <a:schemeClr val="dk1"/>
                </a:solidFill>
                <a:highlight>
                  <a:schemeClr val="lt1"/>
                </a:highlight>
                <a:latin typeface="Roboto"/>
                <a:ea typeface="Roboto"/>
                <a:cs typeface="Roboto"/>
                <a:sym typeface="Roboto"/>
              </a:rPr>
              <a:t>We took the size of our training set, the number of parameters, the training time and the type of problem we wanted to solve </a:t>
            </a:r>
            <a:r>
              <a:rPr i="1" lang="en" sz="1500">
                <a:solidFill>
                  <a:schemeClr val="dk1"/>
                </a:solidFill>
                <a:highlight>
                  <a:schemeClr val="lt1"/>
                </a:highlight>
                <a:latin typeface="Roboto"/>
                <a:ea typeface="Roboto"/>
                <a:cs typeface="Roboto"/>
                <a:sym typeface="Roboto"/>
              </a:rPr>
              <a:t>as key factors</a:t>
            </a:r>
            <a:r>
              <a:rPr lang="en" sz="1500">
                <a:solidFill>
                  <a:schemeClr val="dk1"/>
                </a:solidFill>
                <a:highlight>
                  <a:schemeClr val="lt1"/>
                </a:highlight>
                <a:latin typeface="Roboto"/>
                <a:ea typeface="Roboto"/>
                <a:cs typeface="Roboto"/>
                <a:sym typeface="Roboto"/>
              </a:rPr>
              <a:t> in choosing which algorithm to use.</a:t>
            </a:r>
            <a:endParaRPr sz="1500">
              <a:solidFill>
                <a:schemeClr val="dk1"/>
              </a:solidFill>
              <a:highlight>
                <a:schemeClr val="lt1"/>
              </a:highlight>
              <a:latin typeface="Roboto"/>
              <a:ea typeface="Roboto"/>
              <a:cs typeface="Roboto"/>
              <a:sym typeface="Roboto"/>
            </a:endParaRPr>
          </a:p>
          <a:p>
            <a:pPr indent="0" lvl="0" marL="0" rtl="0" algn="l">
              <a:lnSpc>
                <a:spcPct val="100000"/>
              </a:lnSpc>
              <a:spcBef>
                <a:spcPts val="1200"/>
              </a:spcBef>
              <a:spcAft>
                <a:spcPts val="0"/>
              </a:spcAft>
              <a:buNone/>
            </a:pPr>
            <a:r>
              <a:t/>
            </a:r>
            <a:endParaRPr sz="1500">
              <a:solidFill>
                <a:schemeClr val="dk1"/>
              </a:solidFill>
              <a:highlight>
                <a:schemeClr val="lt1"/>
              </a:highlight>
              <a:latin typeface="Roboto"/>
              <a:ea typeface="Roboto"/>
              <a:cs typeface="Roboto"/>
              <a:sym typeface="Roboto"/>
            </a:endParaRPr>
          </a:p>
          <a:p>
            <a:pPr indent="0" lvl="0" marL="0" rtl="0" algn="l">
              <a:lnSpc>
                <a:spcPct val="100000"/>
              </a:lnSpc>
              <a:spcBef>
                <a:spcPts val="1200"/>
              </a:spcBef>
              <a:spcAft>
                <a:spcPts val="0"/>
              </a:spcAft>
              <a:buNone/>
            </a:pPr>
            <a:r>
              <a:rPr lang="en" sz="1500">
                <a:solidFill>
                  <a:schemeClr val="dk1"/>
                </a:solidFill>
                <a:highlight>
                  <a:schemeClr val="lt1"/>
                </a:highlight>
                <a:latin typeface="Roboto"/>
                <a:ea typeface="Roboto"/>
                <a:cs typeface="Roboto"/>
                <a:sym typeface="Roboto"/>
              </a:rPr>
              <a:t>Ultimately we chose the </a:t>
            </a:r>
            <a:r>
              <a:rPr b="1" lang="en" sz="1500">
                <a:solidFill>
                  <a:schemeClr val="lt1"/>
                </a:solidFill>
                <a:highlight>
                  <a:schemeClr val="accent6"/>
                </a:highlight>
                <a:latin typeface="Roboto"/>
                <a:ea typeface="Roboto"/>
                <a:cs typeface="Roboto"/>
                <a:sym typeface="Roboto"/>
              </a:rPr>
              <a:t>Random Forest Classifier</a:t>
            </a:r>
            <a:r>
              <a:rPr lang="en" sz="1500">
                <a:solidFill>
                  <a:schemeClr val="dk1"/>
                </a:solidFill>
                <a:highlight>
                  <a:schemeClr val="lt1"/>
                </a:highlight>
                <a:latin typeface="Roboto"/>
                <a:ea typeface="Roboto"/>
                <a:cs typeface="Roboto"/>
                <a:sym typeface="Roboto"/>
              </a:rPr>
              <a:t> because:</a:t>
            </a:r>
            <a:endParaRPr sz="1500">
              <a:solidFill>
                <a:schemeClr val="dk1"/>
              </a:solidFill>
              <a:highlight>
                <a:schemeClr val="lt1"/>
              </a:highlight>
              <a:latin typeface="Roboto"/>
              <a:ea typeface="Roboto"/>
              <a:cs typeface="Roboto"/>
              <a:sym typeface="Roboto"/>
            </a:endParaRPr>
          </a:p>
          <a:p>
            <a:pPr indent="0" lvl="0" marL="0" rtl="0" algn="l">
              <a:lnSpc>
                <a:spcPct val="100000"/>
              </a:lnSpc>
              <a:spcBef>
                <a:spcPts val="1200"/>
              </a:spcBef>
              <a:spcAft>
                <a:spcPts val="0"/>
              </a:spcAft>
              <a:buNone/>
            </a:pPr>
            <a:r>
              <a:t/>
            </a:r>
            <a:endParaRPr sz="1500">
              <a:solidFill>
                <a:schemeClr val="dk1"/>
              </a:solidFill>
              <a:highlight>
                <a:schemeClr val="lt1"/>
              </a:highlight>
              <a:latin typeface="Roboto"/>
              <a:ea typeface="Roboto"/>
              <a:cs typeface="Roboto"/>
              <a:sym typeface="Roboto"/>
            </a:endParaRPr>
          </a:p>
          <a:p>
            <a:pPr indent="-317500" lvl="0" marL="457200" rtl="0" algn="l">
              <a:lnSpc>
                <a:spcPct val="100000"/>
              </a:lnSpc>
              <a:spcBef>
                <a:spcPts val="1200"/>
              </a:spcBef>
              <a:spcAft>
                <a:spcPts val="0"/>
              </a:spcAft>
              <a:buClr>
                <a:schemeClr val="dk1"/>
              </a:buClr>
              <a:buSzPts val="1400"/>
              <a:buFont typeface="Roboto"/>
              <a:buAutoNum type="arabicPeriod"/>
            </a:pPr>
            <a:r>
              <a:rPr lang="en" sz="1400">
                <a:solidFill>
                  <a:schemeClr val="dk1"/>
                </a:solidFill>
                <a:highlight>
                  <a:schemeClr val="lt1"/>
                </a:highlight>
                <a:latin typeface="Roboto"/>
                <a:ea typeface="Roboto"/>
                <a:cs typeface="Roboto"/>
                <a:sym typeface="Roboto"/>
              </a:rPr>
              <a:t>This algorithm provides higher accuracy and can handle missing values while maintaining the accuracy of a large proportion of data. </a:t>
            </a:r>
            <a:endParaRPr sz="1400">
              <a:solidFill>
                <a:schemeClr val="dk1"/>
              </a:solidFill>
              <a:highlight>
                <a:schemeClr val="lt1"/>
              </a:highlight>
              <a:latin typeface="Roboto"/>
              <a:ea typeface="Roboto"/>
              <a:cs typeface="Roboto"/>
              <a:sym typeface="Roboto"/>
            </a:endParaRPr>
          </a:p>
          <a:p>
            <a:pPr indent="0" lvl="0" marL="457200" rtl="0" algn="l">
              <a:lnSpc>
                <a:spcPct val="100000"/>
              </a:lnSpc>
              <a:spcBef>
                <a:spcPts val="1200"/>
              </a:spcBef>
              <a:spcAft>
                <a:spcPts val="0"/>
              </a:spcAft>
              <a:buNone/>
            </a:pPr>
            <a:r>
              <a:t/>
            </a:r>
            <a:endParaRPr sz="1400">
              <a:solidFill>
                <a:schemeClr val="dk1"/>
              </a:solidFill>
              <a:highlight>
                <a:schemeClr val="lt1"/>
              </a:highlight>
              <a:latin typeface="Roboto"/>
              <a:ea typeface="Roboto"/>
              <a:cs typeface="Roboto"/>
              <a:sym typeface="Roboto"/>
            </a:endParaRPr>
          </a:p>
          <a:p>
            <a:pPr indent="-317500" lvl="0" marL="457200" rtl="0" algn="l">
              <a:lnSpc>
                <a:spcPct val="100000"/>
              </a:lnSpc>
              <a:spcBef>
                <a:spcPts val="1200"/>
              </a:spcBef>
              <a:spcAft>
                <a:spcPts val="0"/>
              </a:spcAft>
              <a:buClr>
                <a:schemeClr val="dk1"/>
              </a:buClr>
              <a:buSzPts val="1400"/>
              <a:buFont typeface="Roboto"/>
              <a:buAutoNum type="arabicPeriod"/>
            </a:pPr>
            <a:r>
              <a:rPr lang="en" sz="1400">
                <a:solidFill>
                  <a:schemeClr val="dk1"/>
                </a:solidFill>
                <a:highlight>
                  <a:schemeClr val="lt1"/>
                </a:highlight>
                <a:latin typeface="Roboto"/>
                <a:ea typeface="Roboto"/>
                <a:cs typeface="Roboto"/>
                <a:sym typeface="Roboto"/>
              </a:rPr>
              <a:t>It also m</a:t>
            </a:r>
            <a:r>
              <a:rPr lang="en" sz="1400">
                <a:solidFill>
                  <a:schemeClr val="dk1"/>
                </a:solidFill>
                <a:highlight>
                  <a:schemeClr val="lt1"/>
                </a:highlight>
                <a:latin typeface="Roboto"/>
                <a:ea typeface="Roboto"/>
                <a:cs typeface="Roboto"/>
                <a:sym typeface="Roboto"/>
              </a:rPr>
              <a:t>inimizes the risk of overfitting the data!</a:t>
            </a:r>
            <a:endParaRPr sz="2000">
              <a:solidFill>
                <a:schemeClr val="dk1"/>
              </a:solidFill>
              <a:highlight>
                <a:schemeClr val="lt1"/>
              </a:highlight>
              <a:latin typeface="Roboto"/>
              <a:ea typeface="Roboto"/>
              <a:cs typeface="Roboto"/>
              <a:sym typeface="Roboto"/>
            </a:endParaRPr>
          </a:p>
        </p:txBody>
      </p:sp>
      <p:pic>
        <p:nvPicPr>
          <p:cNvPr id="87" name="Google Shape;87;p17"/>
          <p:cNvPicPr preferRelativeResize="0"/>
          <p:nvPr/>
        </p:nvPicPr>
        <p:blipFill rotWithShape="1">
          <a:blip r:embed="rId4">
            <a:alphaModFix/>
          </a:blip>
          <a:srcRect b="0" l="3219" r="6331" t="3072"/>
          <a:stretch/>
        </p:blipFill>
        <p:spPr>
          <a:xfrm>
            <a:off x="6090425" y="1119075"/>
            <a:ext cx="2428050" cy="370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374850" y="3467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50">
                <a:highlight>
                  <a:schemeClr val="lt1"/>
                </a:highlight>
              </a:rPr>
              <a:t>Evaluating the performance of our machine learning algorithm</a:t>
            </a:r>
            <a:endParaRPr b="1" sz="4900">
              <a:highlight>
                <a:schemeClr val="lt1"/>
              </a:highlight>
              <a:latin typeface="Roboto"/>
              <a:ea typeface="Roboto"/>
              <a:cs typeface="Roboto"/>
              <a:sym typeface="Roboto"/>
            </a:endParaRPr>
          </a:p>
        </p:txBody>
      </p:sp>
      <p:sp>
        <p:nvSpPr>
          <p:cNvPr id="93" name="Google Shape;93;p18"/>
          <p:cNvSpPr txBox="1"/>
          <p:nvPr>
            <p:ph idx="1" type="body"/>
          </p:nvPr>
        </p:nvSpPr>
        <p:spPr>
          <a:xfrm>
            <a:off x="150325" y="963025"/>
            <a:ext cx="7933200" cy="15561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935"/>
              <a:buNone/>
            </a:pPr>
            <a:r>
              <a:rPr lang="en" sz="1110">
                <a:solidFill>
                  <a:srgbClr val="FFFFFF"/>
                </a:solidFill>
              </a:rPr>
              <a:t>We used</a:t>
            </a:r>
            <a:r>
              <a:rPr lang="en" sz="1864">
                <a:solidFill>
                  <a:schemeClr val="dk1"/>
                </a:solidFill>
              </a:rPr>
              <a:t> </a:t>
            </a:r>
            <a:r>
              <a:rPr lang="en" sz="1211">
                <a:solidFill>
                  <a:schemeClr val="dk1"/>
                </a:solidFill>
              </a:rPr>
              <a:t>the </a:t>
            </a:r>
            <a:r>
              <a:rPr b="1" lang="en" sz="1424">
                <a:solidFill>
                  <a:srgbClr val="FF0000"/>
                </a:solidFill>
                <a:highlight>
                  <a:schemeClr val="dk1"/>
                </a:highlight>
              </a:rPr>
              <a:t>train-test split</a:t>
            </a:r>
            <a:r>
              <a:rPr lang="en" sz="1211">
                <a:solidFill>
                  <a:schemeClr val="lt1"/>
                </a:solidFill>
                <a:highlight>
                  <a:schemeClr val="dk1"/>
                </a:highlight>
              </a:rPr>
              <a:t> </a:t>
            </a:r>
            <a:r>
              <a:rPr lang="en" sz="1211">
                <a:solidFill>
                  <a:schemeClr val="lt1"/>
                </a:solidFill>
              </a:rPr>
              <a:t> </a:t>
            </a:r>
            <a:r>
              <a:rPr lang="en" sz="1211">
                <a:solidFill>
                  <a:schemeClr val="dk1"/>
                </a:solidFill>
              </a:rPr>
              <a:t>as a technique for evaluating the performance of our algorithm.</a:t>
            </a:r>
            <a:endParaRPr sz="1211">
              <a:solidFill>
                <a:schemeClr val="dk1"/>
              </a:solidFill>
            </a:endParaRPr>
          </a:p>
          <a:p>
            <a:pPr indent="0" lvl="0" marL="0" rtl="0" algn="l">
              <a:lnSpc>
                <a:spcPct val="90000"/>
              </a:lnSpc>
              <a:spcBef>
                <a:spcPts val="1200"/>
              </a:spcBef>
              <a:spcAft>
                <a:spcPts val="0"/>
              </a:spcAft>
              <a:buSzPts val="935"/>
              <a:buNone/>
            </a:pPr>
            <a:r>
              <a:rPr lang="en" sz="1211">
                <a:solidFill>
                  <a:schemeClr val="dk1"/>
                </a:solidFill>
              </a:rPr>
              <a:t>We took our dataset and divided it into two subsets:</a:t>
            </a:r>
            <a:endParaRPr sz="1230">
              <a:solidFill>
                <a:schemeClr val="dk1"/>
              </a:solidFill>
            </a:endParaRPr>
          </a:p>
          <a:p>
            <a:pPr indent="0" lvl="0" marL="0" rtl="0" algn="l">
              <a:lnSpc>
                <a:spcPct val="90000"/>
              </a:lnSpc>
              <a:spcBef>
                <a:spcPts val="1400"/>
              </a:spcBef>
              <a:spcAft>
                <a:spcPts val="1200"/>
              </a:spcAft>
              <a:buNone/>
            </a:pPr>
            <a:r>
              <a:t/>
            </a:r>
            <a:endParaRPr sz="1211">
              <a:solidFill>
                <a:schemeClr val="dk1"/>
              </a:solidFill>
            </a:endParaRPr>
          </a:p>
        </p:txBody>
      </p:sp>
      <p:sp>
        <p:nvSpPr>
          <p:cNvPr id="94" name="Google Shape;94;p18"/>
          <p:cNvSpPr txBox="1"/>
          <p:nvPr/>
        </p:nvSpPr>
        <p:spPr>
          <a:xfrm>
            <a:off x="150325" y="1656025"/>
            <a:ext cx="5603700" cy="358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000000"/>
              </a:buClr>
              <a:buSzPts val="935"/>
              <a:buFont typeface="Arial"/>
              <a:buNone/>
            </a:pPr>
            <a:r>
              <a:t/>
            </a:r>
            <a:endParaRPr sz="1211">
              <a:solidFill>
                <a:schemeClr val="dk1"/>
              </a:solidFill>
            </a:endParaRPr>
          </a:p>
          <a:p>
            <a:pPr indent="0" lvl="0" marL="0" rtl="0" algn="l">
              <a:lnSpc>
                <a:spcPct val="0"/>
              </a:lnSpc>
              <a:spcBef>
                <a:spcPts val="1400"/>
              </a:spcBef>
              <a:spcAft>
                <a:spcPts val="0"/>
              </a:spcAft>
              <a:buNone/>
            </a:pPr>
            <a:r>
              <a:rPr b="1" lang="en" sz="1511">
                <a:solidFill>
                  <a:schemeClr val="dk1"/>
                </a:solidFill>
              </a:rPr>
              <a:t>Train Dataset</a:t>
            </a:r>
            <a:r>
              <a:rPr lang="en" sz="1511">
                <a:solidFill>
                  <a:schemeClr val="dk1"/>
                </a:solidFill>
              </a:rPr>
              <a:t>: U</a:t>
            </a:r>
            <a:r>
              <a:rPr lang="en" sz="1211">
                <a:solidFill>
                  <a:schemeClr val="dk1"/>
                </a:solidFill>
              </a:rPr>
              <a:t>sed to fit the machine learning model.</a:t>
            </a:r>
            <a:endParaRPr sz="1211">
              <a:solidFill>
                <a:schemeClr val="dk1"/>
              </a:solidFill>
            </a:endParaRPr>
          </a:p>
          <a:p>
            <a:pPr indent="0" lvl="0" marL="0" rtl="0" algn="l">
              <a:lnSpc>
                <a:spcPct val="0"/>
              </a:lnSpc>
              <a:spcBef>
                <a:spcPts val="2200"/>
              </a:spcBef>
              <a:spcAft>
                <a:spcPts val="0"/>
              </a:spcAft>
              <a:buNone/>
            </a:pPr>
            <a:r>
              <a:rPr b="1" lang="en" sz="1430">
                <a:solidFill>
                  <a:schemeClr val="dk1"/>
                </a:solidFill>
              </a:rPr>
              <a:t>Test Dataset</a:t>
            </a:r>
            <a:r>
              <a:rPr lang="en" sz="1430">
                <a:solidFill>
                  <a:schemeClr val="dk1"/>
                </a:solidFill>
              </a:rPr>
              <a:t>: Used to evaluate the fit machine learning model.</a:t>
            </a:r>
            <a:endParaRPr sz="1430">
              <a:solidFill>
                <a:schemeClr val="dk1"/>
              </a:solidFill>
            </a:endParaRPr>
          </a:p>
          <a:p>
            <a:pPr indent="0" lvl="0" marL="0" rtl="0" algn="l">
              <a:lnSpc>
                <a:spcPct val="90000"/>
              </a:lnSpc>
              <a:spcBef>
                <a:spcPts val="2200"/>
              </a:spcBef>
              <a:spcAft>
                <a:spcPts val="0"/>
              </a:spcAft>
              <a:buNone/>
            </a:pPr>
            <a:r>
              <a:rPr lang="en" sz="1230">
                <a:solidFill>
                  <a:schemeClr val="dk1"/>
                </a:solidFill>
              </a:rPr>
              <a:t>By splitting the dataset (</a:t>
            </a:r>
            <a:r>
              <a:rPr lang="en" sz="1050">
                <a:solidFill>
                  <a:schemeClr val="dk1"/>
                </a:solidFill>
              </a:rPr>
              <a:t>70% for the training set and 30% for the test) </a:t>
            </a:r>
            <a:r>
              <a:rPr lang="en" sz="1230">
                <a:solidFill>
                  <a:schemeClr val="dk1"/>
                </a:solidFill>
              </a:rPr>
              <a:t>we minimized the discrepancies and gained a better understanding of the characteristics of our model.</a:t>
            </a:r>
            <a:endParaRPr sz="1230">
              <a:solidFill>
                <a:schemeClr val="dk1"/>
              </a:solidFill>
            </a:endParaRPr>
          </a:p>
          <a:p>
            <a:pPr indent="-306705" lvl="0" marL="457200" rtl="0" algn="l">
              <a:lnSpc>
                <a:spcPct val="90000"/>
              </a:lnSpc>
              <a:spcBef>
                <a:spcPts val="1200"/>
              </a:spcBef>
              <a:spcAft>
                <a:spcPts val="0"/>
              </a:spcAft>
              <a:buClr>
                <a:schemeClr val="dk1"/>
              </a:buClr>
              <a:buSzPts val="1230"/>
              <a:buChar char="●"/>
            </a:pPr>
            <a:r>
              <a:rPr lang="en" sz="1230">
                <a:solidFill>
                  <a:schemeClr val="dk1"/>
                </a:solidFill>
              </a:rPr>
              <a:t>After our model was processed by the training set, we tested the model against our test set.</a:t>
            </a:r>
            <a:endParaRPr sz="1230">
              <a:solidFill>
                <a:schemeClr val="dk1"/>
              </a:solidFill>
            </a:endParaRPr>
          </a:p>
          <a:p>
            <a:pPr indent="-306705" lvl="0" marL="457200" rtl="0" algn="l">
              <a:lnSpc>
                <a:spcPct val="90000"/>
              </a:lnSpc>
              <a:spcBef>
                <a:spcPts val="0"/>
              </a:spcBef>
              <a:spcAft>
                <a:spcPts val="0"/>
              </a:spcAft>
              <a:buClr>
                <a:schemeClr val="dk1"/>
              </a:buClr>
              <a:buSzPts val="1230"/>
              <a:buChar char="●"/>
            </a:pPr>
            <a:r>
              <a:rPr lang="en" sz="1230">
                <a:solidFill>
                  <a:schemeClr val="dk1"/>
                </a:solidFill>
              </a:rPr>
              <a:t>We were able to achieve 100% accuracy via Random Forest Model !</a:t>
            </a:r>
            <a:endParaRPr sz="1230">
              <a:solidFill>
                <a:schemeClr val="dk1"/>
              </a:solidFill>
            </a:endParaRPr>
          </a:p>
          <a:p>
            <a:pPr indent="-306705" lvl="0" marL="457200" rtl="0" algn="l">
              <a:lnSpc>
                <a:spcPct val="90000"/>
              </a:lnSpc>
              <a:spcBef>
                <a:spcPts val="0"/>
              </a:spcBef>
              <a:spcAft>
                <a:spcPts val="0"/>
              </a:spcAft>
              <a:buClr>
                <a:schemeClr val="dk1"/>
              </a:buClr>
              <a:buSzPts val="1230"/>
              <a:buChar char="●"/>
            </a:pPr>
            <a:r>
              <a:rPr lang="en" sz="1230">
                <a:solidFill>
                  <a:schemeClr val="dk1"/>
                </a:solidFill>
              </a:rPr>
              <a:t>We were able to retrieve an accurate diagnosis off two symptoms.</a:t>
            </a:r>
            <a:endParaRPr sz="1230">
              <a:solidFill>
                <a:schemeClr val="dk1"/>
              </a:solidFill>
            </a:endParaRPr>
          </a:p>
          <a:p>
            <a:pPr indent="-306705" lvl="0" marL="457200" rtl="0" algn="l">
              <a:lnSpc>
                <a:spcPct val="90000"/>
              </a:lnSpc>
              <a:spcBef>
                <a:spcPts val="0"/>
              </a:spcBef>
              <a:spcAft>
                <a:spcPts val="0"/>
              </a:spcAft>
              <a:buClr>
                <a:schemeClr val="dk1"/>
              </a:buClr>
              <a:buSzPts val="1230"/>
              <a:buChar char="●"/>
            </a:pPr>
            <a:r>
              <a:rPr lang="en" sz="1230">
                <a:solidFill>
                  <a:schemeClr val="dk1"/>
                </a:solidFill>
              </a:rPr>
              <a:t>We used joblib to save our model.</a:t>
            </a:r>
            <a:endParaRPr sz="1230">
              <a:solidFill>
                <a:schemeClr val="dk1"/>
              </a:solidFill>
            </a:endParaRPr>
          </a:p>
          <a:p>
            <a:pPr indent="0" lvl="0" marL="0" rtl="0" algn="l">
              <a:lnSpc>
                <a:spcPct val="90000"/>
              </a:lnSpc>
              <a:spcBef>
                <a:spcPts val="1200"/>
              </a:spcBef>
              <a:spcAft>
                <a:spcPts val="0"/>
              </a:spcAft>
              <a:buNone/>
            </a:pPr>
            <a:r>
              <a:t/>
            </a:r>
            <a:endParaRPr sz="1230">
              <a:solidFill>
                <a:schemeClr val="dk1"/>
              </a:solidFill>
            </a:endParaRPr>
          </a:p>
          <a:p>
            <a:pPr indent="0" lvl="0" marL="0" rtl="0" algn="l">
              <a:lnSpc>
                <a:spcPct val="90000"/>
              </a:lnSpc>
              <a:spcBef>
                <a:spcPts val="1200"/>
              </a:spcBef>
              <a:spcAft>
                <a:spcPts val="0"/>
              </a:spcAft>
              <a:buNone/>
            </a:pPr>
            <a:r>
              <a:t/>
            </a:r>
            <a:endParaRPr sz="1230">
              <a:solidFill>
                <a:schemeClr val="dk1"/>
              </a:solidFill>
            </a:endParaRPr>
          </a:p>
          <a:p>
            <a:pPr indent="0" lvl="0" marL="0" rtl="0" algn="l">
              <a:lnSpc>
                <a:spcPct val="90000"/>
              </a:lnSpc>
              <a:spcBef>
                <a:spcPts val="1200"/>
              </a:spcBef>
              <a:spcAft>
                <a:spcPts val="1200"/>
              </a:spcAft>
              <a:buNone/>
            </a:pPr>
            <a:r>
              <a:t/>
            </a:r>
            <a:endParaRPr sz="1230">
              <a:solidFill>
                <a:schemeClr val="dk1"/>
              </a:solidFill>
            </a:endParaRPr>
          </a:p>
        </p:txBody>
      </p:sp>
      <p:pic>
        <p:nvPicPr>
          <p:cNvPr id="95" name="Google Shape;95;p18"/>
          <p:cNvPicPr preferRelativeResize="0"/>
          <p:nvPr/>
        </p:nvPicPr>
        <p:blipFill rotWithShape="1">
          <a:blip r:embed="rId4">
            <a:alphaModFix/>
          </a:blip>
          <a:srcRect b="14593" l="0" r="0" t="8959"/>
          <a:stretch/>
        </p:blipFill>
        <p:spPr>
          <a:xfrm>
            <a:off x="5818425" y="2140200"/>
            <a:ext cx="3198501" cy="2168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Random Forest Classifier/Split Test Accuracy</a:t>
            </a:r>
            <a:endParaRPr b="1">
              <a:latin typeface="Roboto"/>
              <a:ea typeface="Roboto"/>
              <a:cs typeface="Roboto"/>
              <a:sym typeface="Roboto"/>
            </a:endParaRPr>
          </a:p>
          <a:p>
            <a:pPr indent="0" lvl="0" marL="0" rtl="0" algn="ctr">
              <a:spcBef>
                <a:spcPts val="0"/>
              </a:spcBef>
              <a:spcAft>
                <a:spcPts val="0"/>
              </a:spcAft>
              <a:buNone/>
            </a:pPr>
            <a:r>
              <a:t/>
            </a:r>
            <a:endParaRPr/>
          </a:p>
        </p:txBody>
      </p:sp>
      <p:pic>
        <p:nvPicPr>
          <p:cNvPr id="101" name="Google Shape;101;p19"/>
          <p:cNvPicPr preferRelativeResize="0"/>
          <p:nvPr/>
        </p:nvPicPr>
        <p:blipFill>
          <a:blip r:embed="rId4">
            <a:alphaModFix/>
          </a:blip>
          <a:stretch>
            <a:fillRect/>
          </a:stretch>
        </p:blipFill>
        <p:spPr>
          <a:xfrm>
            <a:off x="1282313" y="1775738"/>
            <a:ext cx="6579375" cy="2144575"/>
          </a:xfrm>
          <a:prstGeom prst="rect">
            <a:avLst/>
          </a:prstGeom>
          <a:noFill/>
          <a:ln>
            <a:noFill/>
          </a:ln>
        </p:spPr>
      </p:pic>
      <p:pic>
        <p:nvPicPr>
          <p:cNvPr id="102" name="Google Shape;102;p19"/>
          <p:cNvPicPr preferRelativeResize="0"/>
          <p:nvPr/>
        </p:nvPicPr>
        <p:blipFill>
          <a:blip r:embed="rId5">
            <a:alphaModFix amt="32000"/>
          </a:blip>
          <a:stretch>
            <a:fillRect/>
          </a:stretch>
        </p:blipFill>
        <p:spPr>
          <a:xfrm>
            <a:off x="1282325" y="1775750"/>
            <a:ext cx="6579350" cy="2144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Two Symptom Diagnosis</a:t>
            </a:r>
            <a:endParaRPr b="1">
              <a:latin typeface="Roboto"/>
              <a:ea typeface="Roboto"/>
              <a:cs typeface="Roboto"/>
              <a:sym typeface="Roboto"/>
            </a:endParaRPr>
          </a:p>
        </p:txBody>
      </p:sp>
      <p:pic>
        <p:nvPicPr>
          <p:cNvPr id="108" name="Google Shape;108;p20"/>
          <p:cNvPicPr preferRelativeResize="0"/>
          <p:nvPr/>
        </p:nvPicPr>
        <p:blipFill>
          <a:blip r:embed="rId4">
            <a:alphaModFix/>
          </a:blip>
          <a:stretch>
            <a:fillRect/>
          </a:stretch>
        </p:blipFill>
        <p:spPr>
          <a:xfrm>
            <a:off x="577525" y="1474925"/>
            <a:ext cx="7988949" cy="254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343825" y="94200"/>
            <a:ext cx="6141900" cy="400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highlight>
                  <a:schemeClr val="lt1"/>
                </a:highlight>
                <a:latin typeface="Roboto"/>
                <a:ea typeface="Roboto"/>
                <a:cs typeface="Roboto"/>
                <a:sym typeface="Roboto"/>
              </a:rPr>
              <a:t>Workflow of </a:t>
            </a:r>
            <a:r>
              <a:rPr b="1" lang="en">
                <a:highlight>
                  <a:schemeClr val="lt1"/>
                </a:highlight>
                <a:latin typeface="Roboto"/>
                <a:ea typeface="Roboto"/>
                <a:cs typeface="Roboto"/>
                <a:sym typeface="Roboto"/>
              </a:rPr>
              <a:t>Web Page</a:t>
            </a:r>
            <a:endParaRPr b="1">
              <a:highlight>
                <a:schemeClr val="lt1"/>
              </a:highlight>
              <a:latin typeface="Roboto"/>
              <a:ea typeface="Roboto"/>
              <a:cs typeface="Roboto"/>
              <a:sym typeface="Roboto"/>
            </a:endParaRPr>
          </a:p>
        </p:txBody>
      </p:sp>
      <p:pic>
        <p:nvPicPr>
          <p:cNvPr id="114" name="Google Shape;114;p21"/>
          <p:cNvPicPr preferRelativeResize="0"/>
          <p:nvPr/>
        </p:nvPicPr>
        <p:blipFill rotWithShape="1">
          <a:blip r:embed="rId4">
            <a:alphaModFix/>
          </a:blip>
          <a:srcRect b="6023" l="2704" r="4349" t="4602"/>
          <a:stretch/>
        </p:blipFill>
        <p:spPr>
          <a:xfrm>
            <a:off x="133100" y="940275"/>
            <a:ext cx="5469624" cy="3527875"/>
          </a:xfrm>
          <a:prstGeom prst="rect">
            <a:avLst/>
          </a:prstGeom>
          <a:noFill/>
          <a:ln>
            <a:noFill/>
          </a:ln>
        </p:spPr>
      </p:pic>
      <p:sp>
        <p:nvSpPr>
          <p:cNvPr id="115" name="Google Shape;115;p21"/>
          <p:cNvSpPr txBox="1"/>
          <p:nvPr/>
        </p:nvSpPr>
        <p:spPr>
          <a:xfrm>
            <a:off x="343825" y="1915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6" name="Google Shape;116;p21"/>
          <p:cNvPicPr preferRelativeResize="0"/>
          <p:nvPr/>
        </p:nvPicPr>
        <p:blipFill rotWithShape="1">
          <a:blip r:embed="rId5">
            <a:alphaModFix/>
          </a:blip>
          <a:srcRect b="7969" l="0" r="0" t="0"/>
          <a:stretch/>
        </p:blipFill>
        <p:spPr>
          <a:xfrm>
            <a:off x="6177250" y="3728375"/>
            <a:ext cx="2448950" cy="1267751"/>
          </a:xfrm>
          <a:prstGeom prst="rect">
            <a:avLst/>
          </a:prstGeom>
          <a:noFill/>
          <a:ln>
            <a:noFill/>
          </a:ln>
        </p:spPr>
      </p:pic>
      <p:pic>
        <p:nvPicPr>
          <p:cNvPr id="117" name="Google Shape;117;p21"/>
          <p:cNvPicPr preferRelativeResize="0"/>
          <p:nvPr/>
        </p:nvPicPr>
        <p:blipFill>
          <a:blip r:embed="rId6">
            <a:alphaModFix/>
          </a:blip>
          <a:stretch>
            <a:fillRect/>
          </a:stretch>
        </p:blipFill>
        <p:spPr>
          <a:xfrm>
            <a:off x="5764725" y="343825"/>
            <a:ext cx="3274000" cy="3171700"/>
          </a:xfrm>
          <a:prstGeom prst="rect">
            <a:avLst/>
          </a:prstGeom>
          <a:noFill/>
          <a:ln>
            <a:noFill/>
          </a:ln>
        </p:spPr>
      </p:pic>
      <p:cxnSp>
        <p:nvCxnSpPr>
          <p:cNvPr id="118" name="Google Shape;118;p21"/>
          <p:cNvCxnSpPr/>
          <p:nvPr/>
        </p:nvCxnSpPr>
        <p:spPr>
          <a:xfrm>
            <a:off x="2420900" y="632475"/>
            <a:ext cx="154500" cy="441000"/>
          </a:xfrm>
          <a:prstGeom prst="straightConnector1">
            <a:avLst/>
          </a:prstGeom>
          <a:noFill/>
          <a:ln cap="flat" cmpd="sng" w="19050">
            <a:solidFill>
              <a:srgbClr val="FF0000"/>
            </a:solidFill>
            <a:prstDash val="solid"/>
            <a:round/>
            <a:headEnd len="med" w="med" type="none"/>
            <a:tailEnd len="med" w="med" type="stealth"/>
          </a:ln>
        </p:spPr>
      </p:cxnSp>
      <p:cxnSp>
        <p:nvCxnSpPr>
          <p:cNvPr id="119" name="Google Shape;119;p21"/>
          <p:cNvCxnSpPr/>
          <p:nvPr/>
        </p:nvCxnSpPr>
        <p:spPr>
          <a:xfrm flipH="1">
            <a:off x="4470000" y="703875"/>
            <a:ext cx="259500" cy="404700"/>
          </a:xfrm>
          <a:prstGeom prst="straightConnector1">
            <a:avLst/>
          </a:prstGeom>
          <a:noFill/>
          <a:ln cap="flat" cmpd="sng" w="19050">
            <a:solidFill>
              <a:srgbClr val="FF0000"/>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